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42" r:id="rId1"/>
  </p:sldMasterIdLst>
  <p:notesMasterIdLst>
    <p:notesMasterId r:id="rId94"/>
  </p:notesMasterIdLst>
  <p:sldIdLst>
    <p:sldId id="256" r:id="rId2"/>
    <p:sldId id="306" r:id="rId3"/>
    <p:sldId id="554" r:id="rId4"/>
    <p:sldId id="287" r:id="rId5"/>
    <p:sldId id="271" r:id="rId6"/>
    <p:sldId id="555" r:id="rId7"/>
    <p:sldId id="289" r:id="rId8"/>
    <p:sldId id="290" r:id="rId9"/>
    <p:sldId id="291" r:id="rId10"/>
    <p:sldId id="292" r:id="rId11"/>
    <p:sldId id="293" r:id="rId12"/>
    <p:sldId id="272" r:id="rId13"/>
    <p:sldId id="342" r:id="rId14"/>
    <p:sldId id="510" r:id="rId15"/>
    <p:sldId id="508" r:id="rId16"/>
    <p:sldId id="523" r:id="rId17"/>
    <p:sldId id="522" r:id="rId18"/>
    <p:sldId id="525" r:id="rId19"/>
    <p:sldId id="526" r:id="rId20"/>
    <p:sldId id="527" r:id="rId21"/>
    <p:sldId id="556" r:id="rId22"/>
    <p:sldId id="318" r:id="rId23"/>
    <p:sldId id="446" r:id="rId24"/>
    <p:sldId id="432" r:id="rId25"/>
    <p:sldId id="324" r:id="rId26"/>
    <p:sldId id="317" r:id="rId27"/>
    <p:sldId id="329" r:id="rId28"/>
    <p:sldId id="331" r:id="rId29"/>
    <p:sldId id="351" r:id="rId30"/>
    <p:sldId id="352" r:id="rId31"/>
    <p:sldId id="335" r:id="rId32"/>
    <p:sldId id="353" r:id="rId33"/>
    <p:sldId id="354" r:id="rId34"/>
    <p:sldId id="447" r:id="rId35"/>
    <p:sldId id="557" r:id="rId36"/>
    <p:sldId id="433" r:id="rId37"/>
    <p:sldId id="434" r:id="rId38"/>
    <p:sldId id="435" r:id="rId39"/>
    <p:sldId id="436" r:id="rId40"/>
    <p:sldId id="437" r:id="rId41"/>
    <p:sldId id="438" r:id="rId42"/>
    <p:sldId id="439" r:id="rId43"/>
    <p:sldId id="440" r:id="rId44"/>
    <p:sldId id="562" r:id="rId45"/>
    <p:sldId id="558" r:id="rId46"/>
    <p:sldId id="534" r:id="rId47"/>
    <p:sldId id="535" r:id="rId48"/>
    <p:sldId id="536" r:id="rId49"/>
    <p:sldId id="537" r:id="rId50"/>
    <p:sldId id="538" r:id="rId51"/>
    <p:sldId id="539" r:id="rId52"/>
    <p:sldId id="540" r:id="rId53"/>
    <p:sldId id="541" r:id="rId54"/>
    <p:sldId id="542" r:id="rId55"/>
    <p:sldId id="543" r:id="rId56"/>
    <p:sldId id="544" r:id="rId57"/>
    <p:sldId id="545" r:id="rId58"/>
    <p:sldId id="550" r:id="rId59"/>
    <p:sldId id="559" r:id="rId60"/>
    <p:sldId id="576" r:id="rId61"/>
    <p:sldId id="551" r:id="rId62"/>
    <p:sldId id="577" r:id="rId63"/>
    <p:sldId id="578" r:id="rId64"/>
    <p:sldId id="552" r:id="rId65"/>
    <p:sldId id="561" r:id="rId66"/>
    <p:sldId id="563" r:id="rId67"/>
    <p:sldId id="564" r:id="rId68"/>
    <p:sldId id="565" r:id="rId69"/>
    <p:sldId id="441" r:id="rId70"/>
    <p:sldId id="579" r:id="rId71"/>
    <p:sldId id="580" r:id="rId72"/>
    <p:sldId id="581" r:id="rId73"/>
    <p:sldId id="584" r:id="rId74"/>
    <p:sldId id="582" r:id="rId75"/>
    <p:sldId id="583" r:id="rId76"/>
    <p:sldId id="426" r:id="rId77"/>
    <p:sldId id="428" r:id="rId78"/>
    <p:sldId id="429" r:id="rId79"/>
    <p:sldId id="430" r:id="rId80"/>
    <p:sldId id="431" r:id="rId81"/>
    <p:sldId id="566" r:id="rId82"/>
    <p:sldId id="568" r:id="rId83"/>
    <p:sldId id="569" r:id="rId84"/>
    <p:sldId id="570" r:id="rId85"/>
    <p:sldId id="571" r:id="rId86"/>
    <p:sldId id="572" r:id="rId87"/>
    <p:sldId id="573" r:id="rId88"/>
    <p:sldId id="574" r:id="rId89"/>
    <p:sldId id="575" r:id="rId90"/>
    <p:sldId id="586" r:id="rId91"/>
    <p:sldId id="587" r:id="rId92"/>
    <p:sldId id="339"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77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67"/>
    <p:restoredTop sz="94880"/>
  </p:normalViewPr>
  <p:slideViewPr>
    <p:cSldViewPr snapToGrid="0" snapToObjects="1">
      <p:cViewPr>
        <p:scale>
          <a:sx n="82" d="100"/>
          <a:sy n="82" d="100"/>
        </p:scale>
        <p:origin x="704" y="656"/>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6/9/19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4" Type="http://schemas.openxmlformats.org/officeDocument/2006/relationships/hyperlink" Target="https://en.wikipedia.org/wiki/One_Hundred_Years_of_Solitude"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4" Type="http://schemas.openxmlformats.org/officeDocument/2006/relationships/hyperlink" Target="https://en.wikipedia.org/wiki/One_Hundred_Years_of_Solitude"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679684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 </a:t>
            </a:r>
            <a:r>
              <a:rPr lang="en-US" sz="1200" dirty="0" smtClean="0">
                <a:hlinkClick r:id="rId3" tooltip="Gabriel García Márquez"/>
              </a:rPr>
              <a:t>Gabriel García Márquez</a:t>
            </a:r>
            <a:r>
              <a:rPr lang="en-US" sz="1200" dirty="0" smtClean="0"/>
              <a:t>, whose novel </a:t>
            </a:r>
            <a:r>
              <a:rPr lang="en-US" sz="1200" i="1" dirty="0" smtClean="0">
                <a:hlinkClick r:id="rId4" tooltip="One Hundred Years of Solitude"/>
              </a:rPr>
              <a:t>One Hundred Years of Solitude</a:t>
            </a:r>
            <a:r>
              <a:rPr lang="en-US" sz="1200" dirty="0" smtClean="0"/>
              <a:t> </a:t>
            </a:r>
            <a:r>
              <a:rPr lang="mr-IN" sz="1200" dirty="0" smtClean="0"/>
              <a:t>…</a:t>
            </a:r>
            <a:r>
              <a:rPr lang="en-US" sz="1200" dirty="0" smtClean="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800049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 </a:t>
            </a:r>
            <a:r>
              <a:rPr lang="en-US" sz="1200" dirty="0" smtClean="0">
                <a:hlinkClick r:id="rId3" tooltip="Gabriel García Márquez"/>
              </a:rPr>
              <a:t>Gabriel García Márquez</a:t>
            </a:r>
            <a:r>
              <a:rPr lang="en-US" sz="1200" dirty="0" smtClean="0"/>
              <a:t>, whose novel </a:t>
            </a:r>
            <a:r>
              <a:rPr lang="en-US" sz="1200" i="1" dirty="0" smtClean="0">
                <a:hlinkClick r:id="rId4" tooltip="One Hundred Years of Solitude"/>
              </a:rPr>
              <a:t>One Hundred Years of Solitude</a:t>
            </a:r>
            <a:r>
              <a:rPr lang="en-US" sz="1200" dirty="0" smtClean="0"/>
              <a:t> </a:t>
            </a:r>
            <a:r>
              <a:rPr lang="mr-IN" sz="1200" dirty="0" smtClean="0"/>
              <a:t>…</a:t>
            </a:r>
            <a:r>
              <a:rPr lang="en-US" sz="1200" dirty="0" smtClean="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2117204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2122691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610787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1797831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179322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15225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50</a:t>
            </a:fld>
            <a:endParaRPr lang="en-US"/>
          </a:p>
        </p:txBody>
      </p:sp>
    </p:spTree>
    <p:extLst>
      <p:ext uri="{BB962C8B-B14F-4D97-AF65-F5344CB8AC3E}">
        <p14:creationId xmlns:p14="http://schemas.microsoft.com/office/powerpoint/2010/main" val="131231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56</a:t>
            </a:fld>
            <a:endParaRPr lang="en-US"/>
          </a:p>
        </p:txBody>
      </p:sp>
    </p:spTree>
    <p:extLst>
      <p:ext uri="{BB962C8B-B14F-4D97-AF65-F5344CB8AC3E}">
        <p14:creationId xmlns:p14="http://schemas.microsoft.com/office/powerpoint/2010/main" val="163006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57</a:t>
            </a:fld>
            <a:endParaRPr lang="en-US"/>
          </a:p>
        </p:txBody>
      </p:sp>
    </p:spTree>
    <p:extLst>
      <p:ext uri="{BB962C8B-B14F-4D97-AF65-F5344CB8AC3E}">
        <p14:creationId xmlns:p14="http://schemas.microsoft.com/office/powerpoint/2010/main" val="183052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58</a:t>
            </a:fld>
            <a:endParaRPr lang="en-US"/>
          </a:p>
        </p:txBody>
      </p:sp>
    </p:spTree>
    <p:extLst>
      <p:ext uri="{BB962C8B-B14F-4D97-AF65-F5344CB8AC3E}">
        <p14:creationId xmlns:p14="http://schemas.microsoft.com/office/powerpoint/2010/main" val="977198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59</a:t>
            </a:fld>
            <a:endParaRPr lang="en-US"/>
          </a:p>
        </p:txBody>
      </p:sp>
    </p:spTree>
    <p:extLst>
      <p:ext uri="{BB962C8B-B14F-4D97-AF65-F5344CB8AC3E}">
        <p14:creationId xmlns:p14="http://schemas.microsoft.com/office/powerpoint/2010/main" val="276325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61</a:t>
            </a:fld>
            <a:endParaRPr lang="en-US"/>
          </a:p>
        </p:txBody>
      </p:sp>
    </p:spTree>
    <p:extLst>
      <p:ext uri="{BB962C8B-B14F-4D97-AF65-F5344CB8AC3E}">
        <p14:creationId xmlns:p14="http://schemas.microsoft.com/office/powerpoint/2010/main" val="675383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65</a:t>
            </a:fld>
            <a:endParaRPr lang="en-US"/>
          </a:p>
        </p:txBody>
      </p:sp>
    </p:spTree>
    <p:extLst>
      <p:ext uri="{BB962C8B-B14F-4D97-AF65-F5344CB8AC3E}">
        <p14:creationId xmlns:p14="http://schemas.microsoft.com/office/powerpoint/2010/main" val="1081944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194126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73</a:t>
            </a:fld>
            <a:endParaRPr lang="en-US"/>
          </a:p>
        </p:txBody>
      </p:sp>
    </p:spTree>
    <p:extLst>
      <p:ext uri="{BB962C8B-B14F-4D97-AF65-F5344CB8AC3E}">
        <p14:creationId xmlns:p14="http://schemas.microsoft.com/office/powerpoint/2010/main" val="635989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a:t>
            </a:r>
            <a:r>
              <a:rPr lang="en-US" baseline="0" dirty="0" smtClean="0"/>
              <a:t> THIS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74</a:t>
            </a:fld>
            <a:endParaRPr lang="en-US"/>
          </a:p>
        </p:txBody>
      </p:sp>
    </p:spTree>
    <p:extLst>
      <p:ext uri="{BB962C8B-B14F-4D97-AF65-F5344CB8AC3E}">
        <p14:creationId xmlns:p14="http://schemas.microsoft.com/office/powerpoint/2010/main" val="707037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to a</a:t>
            </a:r>
            <a:r>
              <a:rPr lang="en-US" baseline="0" dirty="0" smtClean="0"/>
              <a:t> plot with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75</a:t>
            </a:fld>
            <a:endParaRPr lang="en-US"/>
          </a:p>
        </p:txBody>
      </p:sp>
    </p:spTree>
    <p:extLst>
      <p:ext uri="{BB962C8B-B14F-4D97-AF65-F5344CB8AC3E}">
        <p14:creationId xmlns:p14="http://schemas.microsoft.com/office/powerpoint/2010/main" val="1437568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77</a:t>
            </a:fld>
            <a:endParaRPr lang="en-US"/>
          </a:p>
        </p:txBody>
      </p:sp>
    </p:spTree>
    <p:extLst>
      <p:ext uri="{BB962C8B-B14F-4D97-AF65-F5344CB8AC3E}">
        <p14:creationId xmlns:p14="http://schemas.microsoft.com/office/powerpoint/2010/main" val="74857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Shall</a:t>
            </a:r>
            <a:r>
              <a:rPr lang="en-US" baseline="0" dirty="0" smtClean="0"/>
              <a:t> I add a contour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think this is incorrect </a:t>
            </a:r>
            <a:r>
              <a:rPr lang="mr-IN" dirty="0" smtClean="0"/>
              <a:t>…</a:t>
            </a:r>
            <a:r>
              <a:rPr lang="en-US" dirty="0" smtClean="0"/>
              <a:t>. With bootstrap</a:t>
            </a:r>
            <a:r>
              <a:rPr lang="en-US" baseline="0" dirty="0" smtClean="0"/>
              <a:t> I feel we do not need all this.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78</a:t>
            </a:fld>
            <a:endParaRPr lang="en-US"/>
          </a:p>
        </p:txBody>
      </p:sp>
    </p:spTree>
    <p:extLst>
      <p:ext uri="{BB962C8B-B14F-4D97-AF65-F5344CB8AC3E}">
        <p14:creationId xmlns:p14="http://schemas.microsoft.com/office/powerpoint/2010/main" val="622213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79</a:t>
            </a:fld>
            <a:endParaRPr lang="en-US"/>
          </a:p>
        </p:txBody>
      </p:sp>
    </p:spTree>
    <p:extLst>
      <p:ext uri="{BB962C8B-B14F-4D97-AF65-F5344CB8AC3E}">
        <p14:creationId xmlns:p14="http://schemas.microsoft.com/office/powerpoint/2010/main" val="57051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2002512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778105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40925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340669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50325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675614093"/>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3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47.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48.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49.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0.png"/><Relationship Id="rId3" Type="http://schemas.openxmlformats.org/officeDocument/2006/relationships/image" Target="../media/image8.emf"/></Relationships>
</file>

<file path=ppt/slides/_rels/slide50.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1.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8"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3.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4.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5.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1.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11.png"/><Relationship Id="rId5" Type="http://schemas.openxmlformats.org/officeDocument/2006/relationships/image" Target="../media/image66.emf"/><Relationship Id="rId6" Type="http://schemas.openxmlformats.org/officeDocument/2006/relationships/image" Target="../media/image120.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1" Type="http://schemas.openxmlformats.org/officeDocument/2006/relationships/slideLayout" Target="../slideLayouts/slideLayout8.xml"/><Relationship Id="rId2" Type="http://schemas.openxmlformats.org/officeDocument/2006/relationships/image" Target="../media/image79.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8.xml"/><Relationship Id="rId2"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8.xml"/><Relationship Id="rId2"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51.png"/><Relationship Id="rId5" Type="http://schemas.openxmlformats.org/officeDocument/2006/relationships/image" Target="../media/image420.png"/><Relationship Id="rId6" Type="http://schemas.openxmlformats.org/officeDocument/2006/relationships/image" Target="../media/image431.png"/><Relationship Id="rId7" Type="http://schemas.openxmlformats.org/officeDocument/2006/relationships/image" Target="../media/image88.emf"/><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0.png"/></Relationships>
</file>

<file path=ppt/slides/_rels/slide78.xml.rels><?xml version="1.0" encoding="UTF-8" standalone="yes"?>
<Relationships xmlns="http://schemas.openxmlformats.org/package/2006/relationships"><Relationship Id="rId3" Type="http://schemas.openxmlformats.org/officeDocument/2006/relationships/image" Target="../media/image450.png"/><Relationship Id="rId4" Type="http://schemas.openxmlformats.org/officeDocument/2006/relationships/image" Target="../media/image88.emf"/><Relationship Id="rId5" Type="http://schemas.openxmlformats.org/officeDocument/2006/relationships/image" Target="../media/image85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0.png"/><Relationship Id="rId5" Type="http://schemas.openxmlformats.org/officeDocument/2006/relationships/image" Target="../media/image41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0.png"/></Relationships>
</file>

<file path=ppt/slides/_rels/slide82.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9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920.png"/></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920.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70.png"/><Relationship Id="rId5" Type="http://schemas.openxmlformats.org/officeDocument/2006/relationships/image" Target="../media/image106.png"/><Relationship Id="rId6"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5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500.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image" Target="../media/image5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1b: Linear </a:t>
            </a:r>
            <a:r>
              <a:rPr lang="en-US" dirty="0"/>
              <a:t>Regression</a:t>
            </a:r>
            <a:br>
              <a:rPr lang="en-US" dirty="0"/>
            </a:br>
            <a:endParaRPr lang="en-US" dirty="0"/>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8694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a:t>
            </a:r>
            <a:r>
              <a:rPr lang="en-US" sz="2400" dirty="0" smtClean="0">
                <a:solidFill>
                  <a:schemeClr val="tx1">
                    <a:lumMod val="75000"/>
                    <a:lumOff val="25000"/>
                  </a:schemeClr>
                </a:solidFill>
                <a:latin typeface="Karla" charset="0"/>
                <a:ea typeface="Karla" charset="0"/>
                <a:cs typeface="Karla" charset="0"/>
              </a:rPr>
              <a:t>this one?</a:t>
            </a:r>
            <a:endParaRPr lang="en-US" sz="2400"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xmlns=""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41448"/>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830997"/>
          </a:xfrm>
          <a:prstGeom prst="rect">
            <a:avLst/>
          </a:prstGeom>
          <a:noFill/>
        </p:spPr>
        <p:txBody>
          <a:bodyPr wrap="square" rtlCol="0">
            <a:spAutoFit/>
          </a:bodyPr>
          <a:lstStyle/>
          <a:p>
            <a:r>
              <a:rPr lang="en-US" sz="2400" b="1" dirty="0" smtClean="0">
                <a:solidFill>
                  <a:schemeClr val="tx1">
                    <a:lumMod val="75000"/>
                    <a:lumOff val="25000"/>
                  </a:schemeClr>
                </a:solidFill>
                <a:latin typeface="Karla" charset="0"/>
                <a:ea typeface="Karla" charset="0"/>
                <a:cs typeface="Karla" charset="0"/>
              </a:rPr>
              <a:t>Question: </a:t>
            </a:r>
            <a:r>
              <a:rPr lang="en-US" sz="2400" dirty="0" smtClean="0">
                <a:solidFill>
                  <a:schemeClr val="tx1">
                    <a:lumMod val="75000"/>
                    <a:lumOff val="25000"/>
                  </a:schemeClr>
                </a:solidFill>
                <a:latin typeface="Karla" charset="0"/>
                <a:ea typeface="Karla" charset="0"/>
                <a:cs typeface="Karla" charset="0"/>
              </a:rPr>
              <a:t>Which line is the best? </a:t>
            </a:r>
          </a:p>
          <a:p>
            <a:r>
              <a:rPr lang="en-US" sz="2400" dirty="0" smtClean="0">
                <a:solidFill>
                  <a:schemeClr val="tx1">
                    <a:lumMod val="75000"/>
                    <a:lumOff val="25000"/>
                  </a:schemeClr>
                </a:solidFill>
                <a:latin typeface="Karla" charset="0"/>
                <a:ea typeface="Karla" charset="0"/>
                <a:cs typeface="Karla" charset="0"/>
              </a:rPr>
              <a:t>First </a:t>
            </a:r>
            <a:r>
              <a:rPr lang="en-US" sz="2400" dirty="0">
                <a:solidFill>
                  <a:schemeClr val="tx1">
                    <a:lumMod val="75000"/>
                    <a:lumOff val="25000"/>
                  </a:schemeClr>
                </a:solidFill>
                <a:latin typeface="Karla" charset="0"/>
                <a:ea typeface="Karla" charset="0"/>
                <a:cs typeface="Karla" charset="0"/>
              </a:rPr>
              <a:t>calculate the residuals </a:t>
            </a:r>
          </a:p>
        </p:txBody>
      </p:sp>
    </p:spTree>
    <p:extLst>
      <p:ext uri="{BB962C8B-B14F-4D97-AF65-F5344CB8AC3E}">
        <p14:creationId xmlns:p14="http://schemas.microsoft.com/office/powerpoint/2010/main" val="167397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97CAC28-8F17-A041-9AFD-E4F44A652076}"/>
              </a:ext>
            </a:extLst>
          </p:cNvPr>
          <p:cNvPicPr>
            <a:picLocks noChangeAspect="1"/>
          </p:cNvPicPr>
          <p:nvPr/>
        </p:nvPicPr>
        <p:blipFill>
          <a:blip r:embed="rId3"/>
          <a:stretch>
            <a:fillRect/>
          </a:stretch>
        </p:blipFill>
        <p:spPr>
          <a:xfrm>
            <a:off x="3253719" y="3038579"/>
            <a:ext cx="5486400" cy="3657600"/>
          </a:xfrm>
          <a:prstGeom prst="rect">
            <a:avLst/>
          </a:prstGeom>
        </p:spPr>
      </p:pic>
      <p:sp>
        <p:nvSpPr>
          <p:cNvPr id="2" name="Title 1"/>
          <p:cNvSpPr>
            <a:spLocks noGrp="1"/>
          </p:cNvSpPr>
          <p:nvPr>
            <p:ph type="title"/>
          </p:nvPr>
        </p:nvSpPr>
        <p:spPr/>
        <p:txBody>
          <a:bodyPr/>
          <a:lstStyle/>
          <a:p>
            <a:r>
              <a:rPr lang="en-US" dirty="0" smtClean="0"/>
              <a:t>Estimate of the regression coefficients: brute force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smtClean="0"/>
                  <a:t>A way to estimate </a:t>
                </a:r>
                <a14:m>
                  <m:oMath xmlns:m="http://schemas.openxmlformats.org/officeDocument/2006/math">
                    <m:func>
                      <m:funcPr>
                        <m:ctrlPr>
                          <a:rPr lang="mr-IN" sz="2400" b="0" i="1" smtClean="0">
                            <a:latin typeface="Cambria Math" charset="0"/>
                          </a:rPr>
                        </m:ctrlPr>
                      </m:funcPr>
                      <m:fName>
                        <m:sSub>
                          <m:sSubPr>
                            <m:ctrlPr>
                              <a:rPr lang="mr-IN" sz="2400" b="0" i="1" smtClean="0">
                                <a:latin typeface="Cambria Math" charset="0"/>
                              </a:rPr>
                            </m:ctrlPr>
                          </m:sSubPr>
                          <m:e>
                            <m:r>
                              <m:rPr>
                                <m:sty m:val="p"/>
                              </m:rPr>
                              <a:rPr lang="en-US" sz="2400" b="0" i="0" smtClean="0">
                                <a:latin typeface="Cambria Math" charset="0"/>
                              </a:rPr>
                              <m:t>argmin</m:t>
                            </m:r>
                          </m:e>
                          <m:sub>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sub>
                        </m:sSub>
                      </m:fName>
                      <m:e>
                        <m:r>
                          <a:rPr lang="en-US" sz="2400" b="0" i="1" smtClean="0">
                            <a:latin typeface="Cambria Math" charset="0"/>
                          </a:rPr>
                          <m:t>𝐿</m:t>
                        </m:r>
                      </m:e>
                    </m:func>
                  </m:oMath>
                </a14:m>
                <a:r>
                  <a:rPr lang="en-US" sz="2400" dirty="0" smtClean="0"/>
                  <a:t> is to calculate </a:t>
                </a:r>
                <a:r>
                  <a:rPr lang="en-US" sz="2400" dirty="0"/>
                  <a:t>the loss function for every possible </a:t>
                </a:r>
                <a14:m>
                  <m:oMath xmlns:m="http://schemas.openxmlformats.org/officeDocument/2006/math">
                    <m:sSub>
                      <m:sSubPr>
                        <m:ctrlPr>
                          <a:rPr lang="en-US" sz="2400" i="1" dirty="0" smtClean="0">
                            <a:latin typeface="Cambria Math"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a:t>
                </a:r>
                <a:r>
                  <a:rPr lang="en-US" sz="2400" dirty="0" smtClean="0"/>
                  <a:t> Then </a:t>
                </a:r>
                <a:r>
                  <a:rPr lang="en-US" sz="2400" dirty="0"/>
                  <a:t>s</a:t>
                </a:r>
                <a:r>
                  <a:rPr lang="en-US" sz="2400" dirty="0" smtClean="0"/>
                  <a:t>elect the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r>
                  <a:rPr lang="en-US" sz="2400" dirty="0" smtClean="0"/>
                  <a:t>when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a:t>
                </a:r>
                <a:r>
                  <a:rPr lang="en-US" sz="2400" dirty="0" smtClean="0"/>
                  <a:t>6:</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017" r="-236" b="-18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767621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1"/>
              <p:cNvSpPr txBox="1">
                <a:spLocks/>
              </p:cNvSpPr>
              <p:nvPr/>
            </p:nvSpPr>
            <p:spPr>
              <a:xfrm>
                <a:off x="872951" y="1100442"/>
                <a:ext cx="10346984" cy="52813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a:latin typeface="Cambria Math" charset="0"/>
                          </a:rPr>
                        </m:ctrlPr>
                      </m:sSubPr>
                      <m:e>
                        <m:r>
                          <a:rPr lang="en-US" sz="2400" i="1">
                            <a:latin typeface="Cambria Math" charset="0"/>
                          </a:rPr>
                          <m:t>𝛽</m:t>
                        </m:r>
                      </m:e>
                      <m:sub>
                        <m:r>
                          <a:rPr lang="en-US" sz="2400" i="1">
                            <a:latin typeface="Cambria Math" charset="0"/>
                          </a:rPr>
                          <m:t>1</m:t>
                        </m:r>
                      </m:sub>
                    </m:sSub>
                  </m:oMath>
                </a14:m>
                <a:r>
                  <a:rPr lang="en-US" sz="2400" dirty="0"/>
                  <a:t>, set to zero, and find the solution to that equation. This procedure will give us explicit formulae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m:t>
                    </m:r>
                  </m:oMath>
                </a14:m>
                <a:endParaRPr lang="en-US" sz="2400" dirty="0">
                  <a:ea typeface="Cambria Math" charset="0"/>
                  <a:cs typeface="Cambria Math" charset="0"/>
                </a:endParaRPr>
              </a:p>
              <a:p>
                <a:endParaRPr lang="en-US" sz="2400" dirty="0"/>
              </a:p>
              <a:p>
                <a:endParaRPr lang="en-US" sz="2400" dirty="0"/>
              </a:p>
              <a:p>
                <a:endParaRPr lang="en-US" sz="2400" dirty="0"/>
              </a:p>
              <a:p>
                <a:endParaRPr lang="en-US" sz="2400" dirty="0"/>
              </a:p>
              <a:p>
                <a:pPr>
                  <a:spcBef>
                    <a:spcPts val="624"/>
                  </a:spcBef>
                  <a:spcAft>
                    <a:spcPts val="600"/>
                  </a:spcAft>
                </a:pPr>
                <a:endParaRPr lang="en-US" sz="2400" dirty="0" smtClean="0"/>
              </a:p>
              <a:p>
                <a:pPr>
                  <a:spcBef>
                    <a:spcPts val="624"/>
                  </a:spcBef>
                  <a:spcAft>
                    <a:spcPts val="600"/>
                  </a:spcAft>
                </a:pPr>
                <a:r>
                  <a:rPr lang="en-US" sz="2400" dirty="0" smtClean="0"/>
                  <a:t>where </a:t>
                </a:r>
                <a14:m>
                  <m:oMath xmlns:m="http://schemas.openxmlformats.org/officeDocument/2006/math">
                    <m:acc>
                      <m:accPr>
                        <m:chr m:val="̅"/>
                        <m:ctrlPr>
                          <a:rPr lang="en-US" sz="2400" i="1" smtClean="0">
                            <a:latin typeface="Cambria Math" charset="0"/>
                          </a:rPr>
                        </m:ctrlPr>
                      </m:accPr>
                      <m:e>
                        <m:r>
                          <a:rPr lang="en-US" sz="240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charset="0"/>
                          </a:rPr>
                        </m:ctrlPr>
                      </m:accPr>
                      <m:e>
                        <m:r>
                          <a:rPr lang="en-US" sz="2400" i="1" smtClean="0">
                            <a:latin typeface="Cambria Math" charset="0"/>
                          </a:rPr>
                          <m:t>𝑥</m:t>
                        </m:r>
                      </m:e>
                    </m:acc>
                    <m:r>
                      <a:rPr lang="en-US" sz="2400" i="1">
                        <a:latin typeface="Cambria Math" charset="0"/>
                      </a:rPr>
                      <m:t> </m:t>
                    </m:r>
                  </m:oMath>
                </a14:m>
                <a:r>
                  <a:rPr lang="en-US" sz="2400" dirty="0"/>
                  <a:t>are sample means. </a:t>
                </a:r>
              </a:p>
              <a:p>
                <a:pPr>
                  <a:spcBef>
                    <a:spcPts val="0"/>
                  </a:spcBef>
                </a:pPr>
                <a:r>
                  <a:rPr lang="en-US" sz="2400" dirty="0"/>
                  <a:t>The line: </a:t>
                </a:r>
              </a:p>
              <a:p>
                <a:pPr>
                  <a:spcBef>
                    <a:spcPts val="0"/>
                  </a:spcBef>
                </a:pPr>
                <a:endParaRPr lang="en-US" sz="2400" dirty="0" smtClean="0"/>
              </a:p>
              <a:p>
                <a:pPr>
                  <a:spcBef>
                    <a:spcPts val="0"/>
                  </a:spcBef>
                </a:pPr>
                <a:r>
                  <a:rPr lang="en-US" sz="2400" dirty="0" smtClean="0"/>
                  <a:t>is </a:t>
                </a:r>
                <a:r>
                  <a:rPr lang="en-US" sz="2400" dirty="0"/>
                  <a:t>called the </a:t>
                </a:r>
                <a:r>
                  <a:rPr lang="en-US" sz="2400" b="1" dirty="0"/>
                  <a:t>regression line</a:t>
                </a:r>
                <a:r>
                  <a:rPr lang="en-US" sz="2400" dirty="0"/>
                  <a:t>.</a:t>
                </a:r>
                <a:endParaRPr lang="en-US" sz="2400" b="1" dirty="0"/>
              </a:p>
            </p:txBody>
          </p:sp>
        </mc:Choice>
        <mc:Fallback xmlns="">
          <p:sp>
            <p:nvSpPr>
              <p:cNvPr id="5" name="Content Placeholder 1"/>
              <p:cNvSpPr txBox="1">
                <a:spLocks noRot="1" noChangeAspect="1" noMove="1" noResize="1" noEditPoints="1" noAdjustHandles="1" noChangeArrowheads="1" noChangeShapeType="1" noTextEdit="1"/>
              </p:cNvSpPr>
              <p:nvPr/>
            </p:nvSpPr>
            <p:spPr>
              <a:xfrm>
                <a:off x="872951" y="1100442"/>
                <a:ext cx="10346984" cy="5281313"/>
              </a:xfrm>
              <a:prstGeom prst="rect">
                <a:avLst/>
              </a:prstGeom>
              <a:blipFill rotWithShape="0">
                <a:blip r:embed="rId2"/>
                <a:stretch>
                  <a:fillRect l="-883" t="-924" r="-1531"/>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Estimate of the regression coefficients: </a:t>
            </a:r>
            <a:r>
              <a:rPr lang="en-US" dirty="0" smtClean="0"/>
              <a:t>exact method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grpSp>
        <p:nvGrpSpPr>
          <p:cNvPr id="10" name="Group 9"/>
          <p:cNvGrpSpPr/>
          <p:nvPr/>
        </p:nvGrpSpPr>
        <p:grpSpPr>
          <a:xfrm>
            <a:off x="3990575" y="2543179"/>
            <a:ext cx="4343400" cy="1800225"/>
            <a:chOff x="3714751" y="2271711"/>
            <a:chExt cx="4343400" cy="1800225"/>
          </a:xfrm>
        </p:grpSpPr>
        <p:sp>
          <p:nvSpPr>
            <p:cNvPr id="3" name="Rectangle 2"/>
            <p:cNvSpPr/>
            <p:nvPr/>
          </p:nvSpPr>
          <p:spPr>
            <a:xfrm>
              <a:off x="3714751" y="2271711"/>
              <a:ext cx="4343400" cy="1800225"/>
            </a:xfrm>
            <a:prstGeom prst="rect">
              <a:avLst/>
            </a:prstGeom>
            <a:solidFill>
              <a:schemeClr val="accent1">
                <a:alpha val="13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993314" y="2434223"/>
              <a:ext cx="3821947" cy="1539688"/>
              <a:chOff x="3993316" y="2434223"/>
              <a:chExt cx="3821947" cy="1539688"/>
            </a:xfrm>
          </p:grpSpPr>
          <p:pic>
            <p:nvPicPr>
              <p:cNvPr id="6" name="Picture 5"/>
              <p:cNvPicPr>
                <a:picLocks noChangeAspect="1"/>
              </p:cNvPicPr>
              <p:nvPr/>
            </p:nvPicPr>
            <p:blipFill>
              <a:blip r:embed="rId3"/>
              <a:stretch>
                <a:fillRect/>
              </a:stretch>
            </p:blipFill>
            <p:spPr>
              <a:xfrm>
                <a:off x="5016044" y="3571206"/>
                <a:ext cx="1936815" cy="402705"/>
              </a:xfrm>
              <a:prstGeom prst="rect">
                <a:avLst/>
              </a:prstGeom>
            </p:spPr>
          </p:pic>
          <p:pic>
            <p:nvPicPr>
              <p:cNvPr id="7" name="Picture 6"/>
              <p:cNvPicPr>
                <a:picLocks noChangeAspect="1"/>
              </p:cNvPicPr>
              <p:nvPr/>
            </p:nvPicPr>
            <p:blipFill>
              <a:blip r:embed="rId4"/>
              <a:stretch>
                <a:fillRect/>
              </a:stretch>
            </p:blipFill>
            <p:spPr>
              <a:xfrm>
                <a:off x="3993316" y="2434223"/>
                <a:ext cx="3821947" cy="878149"/>
              </a:xfrm>
              <a:prstGeom prst="rect">
                <a:avLst/>
              </a:prstGeom>
            </p:spPr>
          </p:pic>
        </p:grpSp>
      </p:grpSp>
      <p:pic>
        <p:nvPicPr>
          <p:cNvPr id="8" name="Picture 7"/>
          <p:cNvPicPr>
            <a:picLocks noChangeAspect="1"/>
          </p:cNvPicPr>
          <p:nvPr/>
        </p:nvPicPr>
        <p:blipFill>
          <a:blip r:embed="rId5"/>
          <a:stretch>
            <a:fillRect/>
          </a:stretch>
        </p:blipFill>
        <p:spPr>
          <a:xfrm>
            <a:off x="4900212" y="5231763"/>
            <a:ext cx="2292462" cy="454362"/>
          </a:xfrm>
          <a:prstGeom prst="rect">
            <a:avLst/>
          </a:prstGeom>
        </p:spPr>
      </p:pic>
    </p:spTree>
    <p:extLst>
      <p:ext uri="{BB962C8B-B14F-4D97-AF65-F5344CB8AC3E}">
        <p14:creationId xmlns:p14="http://schemas.microsoft.com/office/powerpoint/2010/main" val="275431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B7CCDB-6D39-0547-B7B3-C80E39D6513A}" type="slidenum">
              <a:rPr lang="en-US" smtClean="0"/>
              <a:t>14</a:t>
            </a:fld>
            <a:endParaRPr lang="en-US"/>
          </a:p>
        </p:txBody>
      </p:sp>
      <p:pic>
        <p:nvPicPr>
          <p:cNvPr id="19" name="Picture 18"/>
          <p:cNvPicPr>
            <a:picLocks noChangeAspect="1"/>
          </p:cNvPicPr>
          <p:nvPr/>
        </p:nvPicPr>
        <p:blipFill>
          <a:blip r:embed="rId3"/>
          <a:stretch>
            <a:fillRect/>
          </a:stretch>
        </p:blipFill>
        <p:spPr>
          <a:xfrm>
            <a:off x="3081337" y="173809"/>
            <a:ext cx="5838292" cy="950660"/>
          </a:xfrm>
          <a:prstGeom prst="rect">
            <a:avLst/>
          </a:prstGeom>
        </p:spPr>
      </p:pic>
      <p:pic>
        <p:nvPicPr>
          <p:cNvPr id="20" name="Picture 19"/>
          <p:cNvPicPr>
            <a:picLocks noChangeAspect="1"/>
          </p:cNvPicPr>
          <p:nvPr/>
        </p:nvPicPr>
        <p:blipFill>
          <a:blip r:embed="rId4"/>
          <a:stretch>
            <a:fillRect/>
          </a:stretch>
        </p:blipFill>
        <p:spPr>
          <a:xfrm>
            <a:off x="639910" y="1474841"/>
            <a:ext cx="3949490" cy="2632993"/>
          </a:xfrm>
          <a:prstGeom prst="rect">
            <a:avLst/>
          </a:prstGeom>
        </p:spPr>
      </p:pic>
      <p:pic>
        <p:nvPicPr>
          <p:cNvPr id="21" name="Picture 20"/>
          <p:cNvPicPr>
            <a:picLocks noChangeAspect="1"/>
          </p:cNvPicPr>
          <p:nvPr/>
        </p:nvPicPr>
        <p:blipFill>
          <a:blip r:embed="rId5"/>
          <a:stretch>
            <a:fillRect/>
          </a:stretch>
        </p:blipFill>
        <p:spPr>
          <a:xfrm>
            <a:off x="5751210" y="1474841"/>
            <a:ext cx="4938329" cy="2564325"/>
          </a:xfrm>
          <a:prstGeom prst="rect">
            <a:avLst/>
          </a:prstGeom>
        </p:spPr>
      </p:pic>
      <p:pic>
        <p:nvPicPr>
          <p:cNvPr id="22" name="Picture 21"/>
          <p:cNvPicPr>
            <a:picLocks noChangeAspect="1"/>
          </p:cNvPicPr>
          <p:nvPr/>
        </p:nvPicPr>
        <p:blipFill>
          <a:blip r:embed="rId6"/>
          <a:stretch>
            <a:fillRect/>
          </a:stretch>
        </p:blipFill>
        <p:spPr>
          <a:xfrm>
            <a:off x="5783733" y="4127655"/>
            <a:ext cx="4341659" cy="2224036"/>
          </a:xfrm>
          <a:prstGeom prst="rect">
            <a:avLst/>
          </a:prstGeom>
        </p:spPr>
      </p:pic>
      <p:grpSp>
        <p:nvGrpSpPr>
          <p:cNvPr id="28" name="Group 27"/>
          <p:cNvGrpSpPr/>
          <p:nvPr/>
        </p:nvGrpSpPr>
        <p:grpSpPr>
          <a:xfrm>
            <a:off x="206477" y="1227147"/>
            <a:ext cx="11680723" cy="5089159"/>
            <a:chOff x="206477" y="1227147"/>
            <a:chExt cx="11680723" cy="5089159"/>
          </a:xfrm>
        </p:grpSpPr>
        <p:cxnSp>
          <p:nvCxnSpPr>
            <p:cNvPr id="15" name="Straight Connector 14"/>
            <p:cNvCxnSpPr/>
            <p:nvPr/>
          </p:nvCxnSpPr>
          <p:spPr>
            <a:xfrm>
              <a:off x="5343525" y="1260584"/>
              <a:ext cx="14288" cy="5055722"/>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06477" y="1227147"/>
              <a:ext cx="11680723" cy="48186"/>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514307" y="3758949"/>
            <a:ext cx="2260694" cy="444342"/>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636529" y="5666407"/>
            <a:ext cx="3283100" cy="729529"/>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42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t>
            </a:r>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smtClean="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smtClean="0">
                <a:solidFill>
                  <a:schemeClr val="tx1">
                    <a:lumMod val="75000"/>
                    <a:lumOff val="25000"/>
                  </a:schemeClr>
                </a:solidFill>
                <a:latin typeface="Karla" charset="0"/>
                <a:ea typeface="Karla" charset="0"/>
                <a:cs typeface="Karla" charset="0"/>
              </a:rPr>
              <a:t>Goto</a:t>
            </a:r>
            <a:r>
              <a:rPr lang="en-US" sz="2000" dirty="0" smtClean="0">
                <a:solidFill>
                  <a:schemeClr val="tx1">
                    <a:lumMod val="75000"/>
                    <a:lumOff val="25000"/>
                  </a:schemeClr>
                </a:solidFill>
                <a:latin typeface="Karla" charset="0"/>
                <a:ea typeface="Karla" charset="0"/>
                <a:cs typeface="Karla" charset="0"/>
              </a:rPr>
              <a:t> to #1 </a:t>
            </a:r>
            <a:endParaRPr lang="en-US" sz="2000" dirty="0">
              <a:solidFill>
                <a:schemeClr val="tx1">
                  <a:lumMod val="75000"/>
                  <a:lumOff val="25000"/>
                </a:schemeClr>
              </a:solidFill>
              <a:latin typeface="Karla" charset="0"/>
              <a:ea typeface="Karla" charset="0"/>
              <a:cs typeface="Karla" charset="0"/>
            </a:endParaRP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71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0" dur="2000" fill="hold"/>
                                        <p:tgtEl>
                                          <p:spTgt spid="3"/>
                                        </p:tgtEl>
                                        <p:attrNameLst>
                                          <p:attrName>ppt_x</p:attrName>
                                          <p:attrName>ppt_y</p:attrName>
                                        </p:attrNameLst>
                                      </p:cBhvr>
                                      <p:rCtr x="1159" y="2894"/>
                                    </p:animMotion>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4" dur="2000" fill="hold"/>
                                        <p:tgtEl>
                                          <p:spTgt spid="3"/>
                                        </p:tgtEl>
                                        <p:attrNameLst>
                                          <p:attrName>ppt_x</p:attrName>
                                          <p:attrName>ppt_y</p:attrName>
                                        </p:attrNameLst>
                                      </p:cBhvr>
                                      <p:rCtr x="1094" y="62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48"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of the regression coefficients:  Gradient Descent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
        <p:nvSpPr>
          <p:cNvPr id="20" name="Content Placeholder 2"/>
          <p:cNvSpPr>
            <a:spLocks noGrp="1"/>
          </p:cNvSpPr>
          <p:nvPr>
            <p:ph idx="1"/>
          </p:nvPr>
        </p:nvSpPr>
        <p:spPr>
          <a:xfrm>
            <a:off x="833415" y="1177758"/>
            <a:ext cx="10581643" cy="2111143"/>
          </a:xfrm>
        </p:spPr>
        <p:txBody>
          <a:bodyPr/>
          <a:lstStyle/>
          <a:p>
            <a:r>
              <a:rPr lang="en-US" sz="2400" b="1" dirty="0" smtClean="0"/>
              <a:t>Question</a:t>
            </a:r>
            <a:r>
              <a:rPr lang="en-US" sz="2400" dirty="0" smtClean="0"/>
              <a:t>: What is the mathematical function that describes the slope? </a:t>
            </a:r>
          </a:p>
          <a:p>
            <a:pPr indent="1381125"/>
            <a:r>
              <a:rPr lang="en-US" sz="2400" b="1" dirty="0">
                <a:solidFill>
                  <a:srgbClr val="C00000"/>
                </a:solidFill>
              </a:rPr>
              <a:t>Derivative</a:t>
            </a:r>
            <a:endParaRPr lang="en-US" sz="2400" dirty="0"/>
          </a:p>
          <a:p>
            <a:endParaRPr lang="en-US" sz="2400" dirty="0"/>
          </a:p>
          <a:p>
            <a:r>
              <a:rPr lang="en-US" sz="2400" b="1" dirty="0"/>
              <a:t>Question:  </a:t>
            </a:r>
            <a:r>
              <a:rPr lang="en-US" sz="2400" dirty="0"/>
              <a:t>What do you think it is a good approach for telling the model how to change (what is the step size) to become better? </a:t>
            </a:r>
            <a:endParaRPr lang="en-US" sz="2400" dirty="0" smtClean="0"/>
          </a:p>
          <a:p>
            <a:pPr marL="1381125"/>
            <a:r>
              <a:rPr lang="en-US" sz="2400" b="1" dirty="0" smtClean="0">
                <a:solidFill>
                  <a:srgbClr val="C00000"/>
                </a:solidFill>
              </a:rPr>
              <a:t>If </a:t>
            </a:r>
            <a:r>
              <a:rPr lang="en-US" sz="2400" b="1" dirty="0">
                <a:solidFill>
                  <a:srgbClr val="C00000"/>
                </a:solidFill>
              </a:rPr>
              <a:t>the step is proportional to the slope then you </a:t>
            </a:r>
            <a:r>
              <a:rPr lang="en-US" sz="2400" b="1" dirty="0" smtClean="0">
                <a:solidFill>
                  <a:srgbClr val="C00000"/>
                </a:solidFill>
              </a:rPr>
              <a:t>avoid overshooting </a:t>
            </a:r>
            <a:r>
              <a:rPr lang="en-US" sz="2400" b="1" dirty="0">
                <a:solidFill>
                  <a:srgbClr val="C00000"/>
                </a:solidFill>
              </a:rPr>
              <a:t>the </a:t>
            </a:r>
            <a:r>
              <a:rPr lang="en-US" sz="2400" b="1" dirty="0" smtClean="0">
                <a:solidFill>
                  <a:srgbClr val="C00000"/>
                </a:solidFill>
              </a:rPr>
              <a:t>minimum</a:t>
            </a:r>
            <a:endParaRPr lang="en-US" sz="2400" b="1" dirty="0">
              <a:solidFill>
                <a:srgbClr val="C00000"/>
              </a:solidFill>
            </a:endParaRPr>
          </a:p>
          <a:p>
            <a:endParaRPr lang="en-US" sz="2400" dirty="0" smtClean="0"/>
          </a:p>
          <a:p>
            <a:r>
              <a:rPr lang="en-US" sz="2400" b="1" dirty="0" smtClean="0"/>
              <a:t>Question</a:t>
            </a:r>
            <a:r>
              <a:rPr lang="en-US" sz="2400" dirty="0" smtClean="0"/>
              <a:t>: How do we generalize this to more than one predictor?</a:t>
            </a:r>
          </a:p>
          <a:p>
            <a:r>
              <a:rPr lang="en-US" sz="2400" b="1" dirty="0" smtClean="0">
                <a:solidFill>
                  <a:srgbClr val="C00000"/>
                </a:solidFill>
              </a:rPr>
              <a:t>			Take </a:t>
            </a:r>
            <a:r>
              <a:rPr lang="en-US" sz="2400" b="1" dirty="0">
                <a:solidFill>
                  <a:srgbClr val="C00000"/>
                </a:solidFill>
              </a:rPr>
              <a:t>the derivative with respect to each coefficient and do </a:t>
            </a:r>
            <a:r>
              <a:rPr lang="en-US" sz="2400" b="1" dirty="0" smtClean="0">
                <a:solidFill>
                  <a:srgbClr val="C00000"/>
                </a:solidFill>
              </a:rPr>
              <a:t>				the </a:t>
            </a:r>
            <a:r>
              <a:rPr lang="en-US" sz="2400" b="1" dirty="0">
                <a:solidFill>
                  <a:srgbClr val="C00000"/>
                </a:solidFill>
              </a:rPr>
              <a:t>same sequentially</a:t>
            </a:r>
          </a:p>
          <a:p>
            <a:endParaRPr lang="en-US" sz="2400" b="1" dirty="0" smtClean="0"/>
          </a:p>
          <a:p>
            <a:endParaRPr lang="en-US" b="1" dirty="0"/>
          </a:p>
          <a:p>
            <a:endParaRPr lang="en-US" sz="2400" dirty="0" smtClean="0"/>
          </a:p>
        </p:txBody>
      </p:sp>
    </p:spTree>
    <p:extLst>
      <p:ext uri="{BB962C8B-B14F-4D97-AF65-F5344CB8AC3E}">
        <p14:creationId xmlns:p14="http://schemas.microsoft.com/office/powerpoint/2010/main" val="190936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p:sp>
        <p:nvSpPr>
          <p:cNvPr id="3" name="Content Placeholder 2"/>
          <p:cNvSpPr>
            <a:spLocks noGrp="1"/>
          </p:cNvSpPr>
          <p:nvPr>
            <p:ph idx="1"/>
          </p:nvPr>
        </p:nvSpPr>
        <p:spPr>
          <a:xfrm>
            <a:off x="833415" y="1077550"/>
            <a:ext cx="10596585" cy="5160412"/>
          </a:xfrm>
        </p:spPr>
        <p:txBody>
          <a:bodyPr/>
          <a:lstStyle/>
          <a:p>
            <a:r>
              <a:rPr lang="en-US" sz="2400" dirty="0" smtClean="0"/>
              <a:t>We know that we want to go in the opposite direction of the derivative and we know we want to be making a step proportionally to the derivative. </a:t>
            </a:r>
          </a:p>
          <a:p>
            <a:endParaRPr lang="en-US" sz="2400" dirty="0" smtClean="0"/>
          </a:p>
          <a:p>
            <a:pPr>
              <a:spcBef>
                <a:spcPts val="1824"/>
              </a:spcBef>
            </a:pPr>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3074488"/>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3074488"/>
                <a:ext cx="2766335" cy="375872"/>
              </a:xfrm>
              <a:prstGeom prst="rect">
                <a:avLst/>
              </a:prstGeom>
              <a:blipFill rotWithShape="0">
                <a:blip r:embed="rId2"/>
                <a:stretch>
                  <a:fillRect l="-881" t="-3226" r="-2643" b="-25806"/>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 name="TextBox 8"/>
              <p:cNvSpPr txBox="1"/>
              <p:nvPr/>
            </p:nvSpPr>
            <p:spPr>
              <a:xfrm>
                <a:off x="926894" y="2087393"/>
                <a:ext cx="9269292" cy="369332"/>
              </a:xfrm>
              <a:prstGeom prst="rect">
                <a:avLst/>
              </a:prstGeom>
              <a:noFill/>
            </p:spPr>
            <p:txBody>
              <a:bodyPr wrap="square" lIns="0" tIns="0" rIns="0" bIns="0" rtlCol="0">
                <a:spAutoFit/>
              </a:bodyPr>
              <a:lstStyle/>
              <a:p>
                <a:r>
                  <a:rPr lang="en-US" sz="2400" b="0" dirty="0" smtClean="0">
                    <a:solidFill>
                      <a:schemeClr val="tx1">
                        <a:lumMod val="75000"/>
                        <a:lumOff val="25000"/>
                      </a:schemeClr>
                    </a:solidFill>
                  </a:rPr>
                  <a:t>Notation:                                     </a:t>
                </a:r>
                <a:r>
                  <a:rPr lang="en-US" sz="2400" b="0" dirty="0" smtClean="0"/>
                  <a:t>       </a:t>
                </a:r>
                <a14:m>
                  <m:oMath xmlns:m="http://schemas.openxmlformats.org/officeDocument/2006/math">
                    <m:r>
                      <a:rPr lang="en-US" sz="2400" b="0" i="1" smtClean="0">
                        <a:latin typeface="Cambria Math" charset="0"/>
                      </a:rPr>
                      <m:t>𝑤</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926894" y="2087393"/>
                <a:ext cx="9269292" cy="369332"/>
              </a:xfrm>
              <a:prstGeom prst="rect">
                <a:avLst/>
              </a:prstGeom>
              <a:blipFill rotWithShape="0">
                <a:blip r:embed="rId5"/>
                <a:stretch>
                  <a:fillRect l="-1972" t="-24590" b="-49180"/>
                </a:stretch>
              </a:blipFill>
            </p:spPr>
            <p:txBody>
              <a:bodyPr/>
              <a:lstStyle/>
              <a:p>
                <a:r>
                  <a:rPr lang="en-US">
                    <a:noFill/>
                  </a:rPr>
                  <a:t> </a:t>
                </a:r>
              </a:p>
            </p:txBody>
          </p:sp>
        </mc:Fallback>
      </mc:AlternateContent>
    </p:spTree>
    <p:extLst>
      <p:ext uri="{BB962C8B-B14F-4D97-AF65-F5344CB8AC3E}">
        <p14:creationId xmlns:p14="http://schemas.microsoft.com/office/powerpoint/2010/main" val="122631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114300" marR="0" lvl="0" algn="l" rtl="0">
                  <a:lnSpc>
                    <a:spcPct val="115000"/>
                  </a:lnSpc>
                  <a:spcBef>
                    <a:spcPts val="0"/>
                  </a:spcBef>
                  <a:spcAft>
                    <a:spcPts val="0"/>
                  </a:spcAft>
                  <a:buClr>
                    <a:schemeClr val="dk2"/>
                  </a:buClr>
                  <a:buSzPts val="1800"/>
                </a:pPr>
                <a:r>
                  <a:rPr lang="en-US" sz="2400" b="1" dirty="0" smtClean="0"/>
                  <a:t>Summary of Gradient Descent </a:t>
                </a:r>
              </a:p>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b="-224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18</a:t>
            </a:fld>
            <a:endParaRPr lang="en-US"/>
          </a:p>
        </p:txBody>
      </p:sp>
      <p:grpSp>
        <p:nvGrpSpPr>
          <p:cNvPr id="3" name="Group 2"/>
          <p:cNvGrpSpPr/>
          <p:nvPr/>
        </p:nvGrpSpPr>
        <p:grpSpPr>
          <a:xfrm>
            <a:off x="6912028" y="2851581"/>
            <a:ext cx="3691950" cy="2866600"/>
            <a:chOff x="6874450" y="2814003"/>
            <a:chExt cx="3691950" cy="2866600"/>
          </a:xfrm>
        </p:grpSpPr>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816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a:t>
            </a:r>
            <a:r>
              <a:rPr lang="en-US" dirty="0"/>
              <a:t>Considerations</a:t>
            </a:r>
            <a:r>
              <a:rPr lang="en-US" dirty="0" smtClean="0"/>
              <a:t> (</a:t>
            </a:r>
            <a:r>
              <a:rPr lang="en-US" dirty="0" err="1" smtClean="0"/>
              <a:t>cont</a:t>
            </a:r>
            <a:r>
              <a:rPr lang="en-US" dirty="0" smtClean="0"/>
              <a:t>) </a:t>
            </a:r>
            <a:endParaRPr lang="en-US" dirty="0"/>
          </a:p>
        </p:txBody>
      </p:sp>
      <p:sp>
        <p:nvSpPr>
          <p:cNvPr id="3" name="Content Placeholder 2"/>
          <p:cNvSpPr>
            <a:spLocks noGrp="1"/>
          </p:cNvSpPr>
          <p:nvPr>
            <p:ph idx="1"/>
          </p:nvPr>
        </p:nvSpPr>
        <p:spPr>
          <a:xfrm>
            <a:off x="606554" y="1167801"/>
            <a:ext cx="10823054" cy="2111143"/>
          </a:xfrm>
        </p:spPr>
        <p:txBody>
          <a:bodyPr/>
          <a:lstStyle/>
          <a:p>
            <a:pPr lvl="0">
              <a:spcAft>
                <a:spcPts val="2400"/>
              </a:spcAft>
            </a:pPr>
            <a:r>
              <a:rPr lang="en-US" sz="2400" b="1" dirty="0" smtClean="0"/>
              <a:t>Gradient Descent Considerations (more in coming </a:t>
            </a:r>
            <a:br>
              <a:rPr lang="en-US" sz="2400" b="1" dirty="0" smtClean="0"/>
            </a:br>
            <a:r>
              <a:rPr lang="en-US" sz="2400" b="1" dirty="0" smtClean="0"/>
              <a:t>lectures)</a:t>
            </a:r>
            <a:endParaRPr lang="en-US" sz="2400" dirty="0" smtClean="0">
              <a:latin typeface="Karla" charset="0"/>
              <a:ea typeface="Karla" charset="0"/>
              <a:cs typeface="Karla" charset="0"/>
            </a:endParaRPr>
          </a:p>
          <a:p>
            <a:pPr marL="342900" indent="-342900">
              <a:spcAft>
                <a:spcPts val="2400"/>
              </a:spcAft>
              <a:buFont typeface="Arial" charset="0"/>
              <a:buChar char="•"/>
            </a:pPr>
            <a:r>
              <a:rPr lang="en-US" sz="2400" dirty="0" smtClean="0">
                <a:latin typeface="Karla" charset="0"/>
                <a:ea typeface="Karla" charset="0"/>
                <a:cs typeface="Karla" charset="0"/>
              </a:rPr>
              <a:t>We still need to derive or compute the derivatives</a:t>
            </a:r>
          </a:p>
          <a:p>
            <a:pPr marL="342900" indent="-342900">
              <a:spcAft>
                <a:spcPts val="2400"/>
              </a:spcAft>
              <a:buFont typeface="Arial" charset="0"/>
              <a:buChar char="•"/>
            </a:pPr>
            <a:r>
              <a:rPr lang="en-US" sz="2400" dirty="0">
                <a:latin typeface="Karla" charset="0"/>
                <a:ea typeface="Karla" charset="0"/>
                <a:cs typeface="Karla" charset="0"/>
              </a:rPr>
              <a:t>We need to know what is the learning </a:t>
            </a:r>
            <a:r>
              <a:rPr lang="en-US" sz="2400" dirty="0" smtClean="0">
                <a:latin typeface="Karla" charset="0"/>
                <a:ea typeface="Karla" charset="0"/>
                <a:cs typeface="Karla" charset="0"/>
              </a:rPr>
              <a:t>rate or how </a:t>
            </a:r>
            <a:r>
              <a:rPr lang="en-US" sz="2400" dirty="0">
                <a:latin typeface="Karla" charset="0"/>
                <a:ea typeface="Karla" charset="0"/>
                <a:cs typeface="Karla" charset="0"/>
              </a:rPr>
              <a:t/>
            </a:r>
            <a:br>
              <a:rPr lang="en-US" sz="2400" dirty="0">
                <a:latin typeface="Karla" charset="0"/>
                <a:ea typeface="Karla" charset="0"/>
                <a:cs typeface="Karla" charset="0"/>
              </a:rPr>
            </a:br>
            <a:r>
              <a:rPr lang="en-US" sz="2400" dirty="0" smtClean="0">
                <a:latin typeface="Karla" charset="0"/>
                <a:ea typeface="Karla" charset="0"/>
                <a:cs typeface="Karla" charset="0"/>
              </a:rPr>
              <a:t>to set it</a:t>
            </a:r>
          </a:p>
          <a:p>
            <a:pPr marL="342900" indent="-342900">
              <a:spcAft>
                <a:spcPts val="2400"/>
              </a:spcAft>
              <a:buFont typeface="Arial" charset="0"/>
              <a:buChar char="•"/>
            </a:pPr>
            <a:r>
              <a:rPr lang="en-US" sz="2400" dirty="0" smtClean="0">
                <a:latin typeface="Karla" charset="0"/>
                <a:ea typeface="Karla" charset="0"/>
                <a:cs typeface="Karla" charset="0"/>
              </a:rPr>
              <a:t>We need to avoid local minima</a:t>
            </a:r>
            <a:endParaRPr lang="en-US" sz="2400" dirty="0">
              <a:latin typeface="Karla" charset="0"/>
              <a:ea typeface="Karla" charset="0"/>
              <a:cs typeface="Karla" charset="0"/>
            </a:endParaRPr>
          </a:p>
          <a:p>
            <a:pPr marL="342900" indent="-342900">
              <a:spcAft>
                <a:spcPts val="2400"/>
              </a:spcAft>
              <a:buFont typeface="Arial" charset="0"/>
              <a:buChar char="•"/>
            </a:pPr>
            <a:r>
              <a:rPr lang="en-US" sz="2400" dirty="0" smtClean="0">
                <a:latin typeface="Karla" charset="0"/>
                <a:ea typeface="Karla" charset="0"/>
                <a:cs typeface="Karla" charset="0"/>
              </a:rPr>
              <a:t>Finally, the full loss function includes summing up all individual ‘</a:t>
            </a:r>
            <a:r>
              <a:rPr lang="en-US" sz="2400" i="1" dirty="0" smtClean="0">
                <a:latin typeface="Karla" charset="0"/>
                <a:ea typeface="Karla" charset="0"/>
                <a:cs typeface="Karla" charset="0"/>
              </a:rPr>
              <a:t>errors’.</a:t>
            </a:r>
            <a:r>
              <a:rPr lang="en-US" sz="2400" dirty="0">
                <a:latin typeface="Karla" charset="0"/>
                <a:ea typeface="Karla" charset="0"/>
                <a:cs typeface="Karla" charset="0"/>
              </a:rPr>
              <a:t> </a:t>
            </a:r>
            <a:r>
              <a:rPr lang="en-US" sz="2400" dirty="0" smtClean="0">
                <a:latin typeface="Karla" charset="0"/>
                <a:ea typeface="Karla" charset="0"/>
                <a:cs typeface="Karla" charset="0"/>
              </a:rPr>
              <a:t>This can be hundreds of thousands of examples. </a:t>
            </a:r>
            <a:endParaRPr lang="en-US" sz="2400"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grpSp>
        <p:nvGrpSpPr>
          <p:cNvPr id="5" name="Group 4"/>
          <p:cNvGrpSpPr/>
          <p:nvPr/>
        </p:nvGrpSpPr>
        <p:grpSpPr>
          <a:xfrm>
            <a:off x="8150758" y="1169317"/>
            <a:ext cx="3691950" cy="2866600"/>
            <a:chOff x="6874450" y="2814003"/>
            <a:chExt cx="3691950" cy="2866600"/>
          </a:xfrm>
        </p:grpSpPr>
        <p:sp>
          <p:nvSpPr>
            <p:cNvPr id="6"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7"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8"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0"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2"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3"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4"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5"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7"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5"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6"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7"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28"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29"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0"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p:sp>
        <p:nvSpPr>
          <p:cNvPr id="32" name="Rectangle 31"/>
          <p:cNvSpPr/>
          <p:nvPr/>
        </p:nvSpPr>
        <p:spPr>
          <a:xfrm>
            <a:off x="922392" y="5513167"/>
            <a:ext cx="10713766" cy="1323439"/>
          </a:xfrm>
          <a:prstGeom prst="rect">
            <a:avLst/>
          </a:prstGeom>
          <a:noFill/>
        </p:spPr>
        <p:txBody>
          <a:bodyPr wrap="none" lIns="91440" tIns="45720" rIns="91440" bIns="45720">
            <a:spAutoFit/>
          </a:bodyPr>
          <a:lstStyle/>
          <a:p>
            <a:pPr algn="ctr"/>
            <a:r>
              <a:rPr lang="en-US" sz="4000" b="1" cap="none" spc="0" dirty="0" smtClean="0">
                <a:ln w="22225">
                  <a:solidFill>
                    <a:schemeClr val="accent2"/>
                  </a:solidFill>
                  <a:prstDash val="solid"/>
                </a:ln>
                <a:solidFill>
                  <a:schemeClr val="accent2">
                    <a:lumMod val="40000"/>
                    <a:lumOff val="60000"/>
                  </a:schemeClr>
                </a:solidFill>
                <a:effectLst/>
              </a:rPr>
              <a:t>In linear </a:t>
            </a:r>
            <a:r>
              <a:rPr lang="en-US" sz="4000" b="1" dirty="0">
                <a:ln w="22225">
                  <a:solidFill>
                    <a:schemeClr val="accent2"/>
                  </a:solidFill>
                  <a:prstDash val="solid"/>
                </a:ln>
                <a:solidFill>
                  <a:schemeClr val="accent2">
                    <a:lumMod val="40000"/>
                    <a:lumOff val="60000"/>
                  </a:schemeClr>
                </a:solidFill>
              </a:rPr>
              <a:t>r</a:t>
            </a:r>
            <a:r>
              <a:rPr lang="en-US" sz="4000" b="1" cap="none" spc="0" dirty="0" smtClean="0">
                <a:ln w="22225">
                  <a:solidFill>
                    <a:schemeClr val="accent2"/>
                  </a:solidFill>
                  <a:prstDash val="solid"/>
                </a:ln>
                <a:solidFill>
                  <a:schemeClr val="accent2">
                    <a:lumMod val="40000"/>
                    <a:lumOff val="60000"/>
                  </a:schemeClr>
                </a:solidFill>
                <a:effectLst/>
              </a:rPr>
              <a:t>egression, there are no </a:t>
            </a:r>
            <a:br>
              <a:rPr lang="en-US" sz="4000" b="1" cap="none" spc="0" dirty="0" smtClean="0">
                <a:ln w="22225">
                  <a:solidFill>
                    <a:schemeClr val="accent2"/>
                  </a:solidFill>
                  <a:prstDash val="solid"/>
                </a:ln>
                <a:solidFill>
                  <a:schemeClr val="accent2">
                    <a:lumMod val="40000"/>
                    <a:lumOff val="60000"/>
                  </a:schemeClr>
                </a:solidFill>
                <a:effectLst/>
              </a:rPr>
            </a:br>
            <a:r>
              <a:rPr lang="en-US" sz="4000" b="1" cap="none" spc="0" dirty="0" smtClean="0">
                <a:ln w="22225">
                  <a:solidFill>
                    <a:schemeClr val="accent2"/>
                  </a:solidFill>
                  <a:prstDash val="solid"/>
                </a:ln>
                <a:solidFill>
                  <a:schemeClr val="accent2">
                    <a:lumMod val="40000"/>
                    <a:lumOff val="60000"/>
                  </a:schemeClr>
                </a:solidFill>
                <a:effectLst/>
              </a:rPr>
              <a:t>local minima because the loss function is convex </a:t>
            </a:r>
            <a:endParaRPr lang="en-US" sz="4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84268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b="1" dirty="0">
                    <a:solidFill>
                      <a:schemeClr val="tx1">
                        <a:lumMod val="75000"/>
                        <a:lumOff val="25000"/>
                      </a:schemeClr>
                    </a:solidFill>
                    <a:latin typeface="Karla" charset="0"/>
                    <a:ea typeface="Karla" charset="0"/>
                    <a:cs typeface="Karla" charset="0"/>
                  </a:rPr>
                  <a:t>Confidence intervals for the predictors </a:t>
                </a:r>
                <a:r>
                  <a:rPr lang="en-US" sz="2400" b="1"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27637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Predictors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69553" y="1183069"/>
                <a:ext cx="10452894" cy="4948722"/>
              </a:xfrm>
            </p:spPr>
            <p:txBody>
              <a:bodyPr/>
              <a:lstStyle/>
              <a:p>
                <a:pPr>
                  <a:spcBef>
                    <a:spcPts val="0"/>
                  </a:spcBef>
                  <a:spcAft>
                    <a:spcPts val="1200"/>
                  </a:spcAft>
                </a:pPr>
                <a:r>
                  <a:rPr lang="en-US" sz="2400" b="1" dirty="0" smtClean="0"/>
                  <a:t>Question: </a:t>
                </a:r>
                <a:r>
                  <a:rPr lang="en-US" sz="2400" dirty="0" smtClean="0"/>
                  <a:t>What do you think a predictor coefficient means?</a:t>
                </a:r>
              </a:p>
              <a:p>
                <a:pPr algn="ctr">
                  <a:spcBef>
                    <a:spcPts val="1800"/>
                  </a:spcBef>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smtClean="0">
                  <a:solidFill>
                    <a:schemeClr val="tx1">
                      <a:lumMod val="75000"/>
                      <a:lumOff val="25000"/>
                    </a:schemeClr>
                  </a:solidFill>
                </a:endParaRPr>
              </a:p>
              <a:p>
                <a:pPr>
                  <a:spcBef>
                    <a:spcPts val="0"/>
                  </a:spcBef>
                  <a:spcAft>
                    <a:spcPts val="600"/>
                  </a:spcAft>
                </a:pPr>
                <a:r>
                  <a:rPr lang="en-US" sz="2400" dirty="0" smtClean="0">
                    <a:solidFill>
                      <a:schemeClr val="accent2">
                        <a:lumMod val="75000"/>
                      </a:schemeClr>
                    </a:solidFill>
                  </a:rPr>
                  <a:t>What does 7.5 mean and what does 0.04 mean?</a:t>
                </a:r>
              </a:p>
              <a:p>
                <a:pPr>
                  <a:spcBef>
                    <a:spcPts val="1200"/>
                  </a:spcBef>
                  <a:spcAft>
                    <a:spcPts val="600"/>
                  </a:spcAft>
                </a:pPr>
                <a:r>
                  <a:rPr lang="en-US" sz="2400" dirty="0" smtClean="0">
                    <a:solidFill>
                      <a:schemeClr val="tx1">
                        <a:lumMod val="75000"/>
                        <a:lumOff val="25000"/>
                      </a:schemeClr>
                    </a:solidFill>
                  </a:rPr>
                  <a:t>If we increase the TV by $1000, what would you expect the increase in sales to be? </a:t>
                </a:r>
              </a:p>
              <a:p>
                <a:pPr>
                  <a:spcBef>
                    <a:spcPts val="1200"/>
                  </a:spcBef>
                  <a:spcAft>
                    <a:spcPts val="600"/>
                  </a:spcAft>
                </a:pPr>
                <a:r>
                  <a:rPr lang="en-US" sz="2400" dirty="0" smtClean="0">
                    <a:solidFill>
                      <a:schemeClr val="tx1">
                        <a:lumMod val="75000"/>
                        <a:lumOff val="25000"/>
                      </a:schemeClr>
                    </a:solidFill>
                  </a:rPr>
                  <a:t>What if?                                    </a:t>
                </a:r>
                <a14:m>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a14:m>
                <a:endParaRPr lang="en-US" sz="3200" b="1" dirty="0">
                  <a:solidFill>
                    <a:schemeClr val="tx1">
                      <a:lumMod val="75000"/>
                      <a:lumOff val="25000"/>
                    </a:schemeClr>
                  </a:solidFill>
                </a:endParaRPr>
              </a:p>
              <a:p>
                <a:pPr>
                  <a:spcBef>
                    <a:spcPts val="0"/>
                  </a:spcBef>
                  <a:spcAft>
                    <a:spcPts val="600"/>
                  </a:spcAft>
                </a:pPr>
                <a:endParaRPr lang="en-US" sz="2400" dirty="0" smtClean="0">
                  <a:solidFill>
                    <a:schemeClr val="tx1">
                      <a:lumMod val="75000"/>
                      <a:lumOff val="25000"/>
                    </a:schemeClr>
                  </a:solidFill>
                </a:endParaRPr>
              </a:p>
              <a:p>
                <a:pPr>
                  <a:spcBef>
                    <a:spcPts val="0"/>
                  </a:spcBef>
                  <a:spcAft>
                    <a:spcPts val="600"/>
                  </a:spcAft>
                </a:pPr>
                <a:r>
                  <a:rPr lang="en-US" sz="2400" dirty="0" smtClean="0">
                    <a:solidFill>
                      <a:schemeClr val="tx1">
                        <a:lumMod val="75000"/>
                        <a:lumOff val="25000"/>
                      </a:schemeClr>
                    </a:solidFill>
                  </a:rPr>
                  <a:t> </a:t>
                </a:r>
              </a:p>
              <a:p>
                <a:pPr>
                  <a:spcBef>
                    <a:spcPts val="0"/>
                  </a:spcBef>
                  <a:spcAft>
                    <a:spcPts val="600"/>
                  </a:spcAft>
                </a:pPr>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69553" y="1183069"/>
                <a:ext cx="10452894" cy="4948722"/>
              </a:xfrm>
              <a:blipFill rotWithShape="0">
                <a:blip r:embed="rId3"/>
                <a:stretch>
                  <a:fillRect l="-933" t="-9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
        <p:nvSpPr>
          <p:cNvPr id="5" name="TextBox 4"/>
          <p:cNvSpPr txBox="1"/>
          <p:nvPr/>
        </p:nvSpPr>
        <p:spPr>
          <a:xfrm>
            <a:off x="869553" y="5002681"/>
            <a:ext cx="10973155" cy="830997"/>
          </a:xfrm>
          <a:prstGeom prst="rect">
            <a:avLst/>
          </a:prstGeom>
          <a:solidFill>
            <a:schemeClr val="bg1">
              <a:lumMod val="85000"/>
            </a:schemeClr>
          </a:solidFill>
          <a:ln>
            <a:solidFill>
              <a:srgbClr val="C00000"/>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interpretation of the predictors depends on the values but decisions depend on how much we trust these </a:t>
            </a:r>
            <a:r>
              <a:rPr lang="en-US" sz="2400" dirty="0" smtClean="0">
                <a:solidFill>
                  <a:schemeClr val="tx1">
                    <a:lumMod val="75000"/>
                    <a:lumOff val="25000"/>
                  </a:schemeClr>
                </a:solidFill>
                <a:latin typeface="Karla" charset="0"/>
                <a:ea typeface="Karla" charset="0"/>
                <a:cs typeface="Karla" charset="0"/>
              </a:rPr>
              <a:t>values.</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79470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br>
              <a:rPr lang="en-US" dirty="0">
                <a:solidFill>
                  <a:schemeClr val="tx1">
                    <a:lumMod val="75000"/>
                    <a:lumOff val="25000"/>
                  </a:schemeClr>
                </a:solidFill>
              </a:rPr>
            </a:b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smtClean="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a:t>
                </a:r>
                <a:r>
                  <a:rPr lang="en-US" sz="2400" dirty="0" smtClean="0"/>
                  <a:t>exact (so is 1.01 worth it?). </a:t>
                </a:r>
                <a:endParaRPr lang="en-US" sz="2400" dirty="0"/>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r="-29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140063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790552" y="983807"/>
                <a:ext cx="10883706" cy="2111143"/>
              </a:xfrm>
            </p:spPr>
            <p:txBody>
              <a:bodyPr/>
              <a:lstStyle/>
              <a:p>
                <a:pPr>
                  <a:spcAft>
                    <a:spcPts val="600"/>
                  </a:spcAft>
                </a:pPr>
                <a:r>
                  <a:rPr lang="en-US" sz="2400" b="1" dirty="0">
                    <a:latin typeface="Karla" charset="0"/>
                    <a:ea typeface="Karla" charset="0"/>
                    <a:cs typeface="Karla" charset="0"/>
                  </a:rPr>
                  <a:t>However</a:t>
                </a:r>
                <a:r>
                  <a:rPr lang="en-US" sz="2400" dirty="0">
                    <a:latin typeface="Karla" charset="0"/>
                    <a:ea typeface="Karla" charset="0"/>
                    <a:cs typeface="Karla" charset="0"/>
                  </a:rPr>
                  <a:t>, </a:t>
                </a:r>
                <a:r>
                  <a:rPr lang="en-US" sz="2400" dirty="0" smtClean="0">
                    <a:latin typeface="Karla" charset="0"/>
                    <a:ea typeface="Karla" charset="0"/>
                    <a:cs typeface="Karla" charset="0"/>
                  </a:rPr>
                  <a:t>three things happen which result in mistrust of the values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i="1">
                        <a:latin typeface="Cambria Math" charset="0"/>
                      </a:rPr>
                      <m:t> </m:t>
                    </m:r>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endParaRPr lang="en-US" sz="2400" dirty="0" smtClean="0">
                  <a:latin typeface="Karla" charset="0"/>
                  <a:ea typeface="Karla" charset="0"/>
                  <a:cs typeface="Karla" charset="0"/>
                </a:endParaRPr>
              </a:p>
              <a:p>
                <a:pPr marL="514350" indent="-514350">
                  <a:spcAft>
                    <a:spcPts val="600"/>
                  </a:spcAft>
                  <a:buFont typeface="Arial" charset="0"/>
                  <a:buChar char="•"/>
                </a:pPr>
                <a:r>
                  <a:rPr lang="en-US" sz="2400" dirty="0" smtClean="0">
                    <a:latin typeface="Karla" charset="0"/>
                    <a:ea typeface="Karla" charset="0"/>
                    <a:cs typeface="Karla" charset="0"/>
                  </a:rPr>
                  <a:t>we </a:t>
                </a:r>
                <a:r>
                  <a:rPr lang="en-US" sz="2400" dirty="0">
                    <a:latin typeface="Karla" charset="0"/>
                    <a:ea typeface="Karla" charset="0"/>
                    <a:cs typeface="Karla" charset="0"/>
                  </a:rPr>
                  <a:t>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1200"/>
                  </a:spcAft>
                  <a:buFont typeface="Arial" charset="0"/>
                  <a:buChar char="•"/>
                </a:pPr>
                <a:r>
                  <a:rPr lang="en-US" sz="2400" dirty="0" smtClean="0">
                    <a:latin typeface="Karla" charset="0"/>
                    <a:ea typeface="Karla" charset="0"/>
                    <a:cs typeface="Karla" charset="0"/>
                  </a:rPr>
                  <a:t>limited sample size</a:t>
                </a:r>
                <a:endParaRPr lang="en-US" sz="2400" dirty="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will </a:t>
                </a:r>
                <a:r>
                  <a:rPr lang="en-US" sz="2400" b="1" dirty="0">
                    <a:latin typeface="Karla" charset="0"/>
                    <a:ea typeface="Karla" charset="0"/>
                    <a:cs typeface="Karla" charset="0"/>
                  </a:rPr>
                  <a:t>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790552" y="983807"/>
                <a:ext cx="10883706" cy="2111143"/>
              </a:xfrm>
              <a:blipFill rotWithShape="0">
                <a:blip r:embed="rId3"/>
                <a:stretch>
                  <a:fillRect l="-896" t="-1153" b="-1184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59284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E36628E-BF49-FD46-93F6-669AC0E30E19}"/>
              </a:ext>
            </a:extLst>
          </p:cNvPr>
          <p:cNvPicPr>
            <a:picLocks noChangeAspect="1"/>
          </p:cNvPicPr>
          <p:nvPr/>
        </p:nvPicPr>
        <p:blipFill>
          <a:blip r:embed="rId2"/>
          <a:stretch>
            <a:fillRect/>
          </a:stretch>
        </p:blipFill>
        <p:spPr>
          <a:xfrm>
            <a:off x="3200400" y="2286000"/>
            <a:ext cx="5856731" cy="3904487"/>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988646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286000"/>
            <a:ext cx="5856730" cy="3904487"/>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4"/>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11321688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667349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11"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One set of observations, “one realization” we obtain one 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3467296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127E86E-8E0E-FE44-BBB9-10C15929202B}"/>
              </a:ext>
            </a:extLst>
          </p:cNvPr>
          <p:cNvPicPr>
            <a:picLocks noChangeAspect="1"/>
          </p:cNvPicPr>
          <p:nvPr/>
        </p:nvPicPr>
        <p:blipFill>
          <a:blip r:embed="rId3"/>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10"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Tree>
    <p:extLst>
      <p:ext uri="{BB962C8B-B14F-4D97-AF65-F5344CB8AC3E}">
        <p14:creationId xmlns:p14="http://schemas.microsoft.com/office/powerpoint/2010/main" val="2107957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b="1" dirty="0" smtClean="0">
                    <a:latin typeface="Karla" charset="0"/>
                    <a:ea typeface="Karla" charset="0"/>
                    <a:cs typeface="Karla" charset="0"/>
                  </a:rPr>
                  <a:t>Linear models </a:t>
                </a:r>
                <a:endParaRPr lang="en-US" sz="2400" b="1"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206740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7"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pic>
        <p:nvPicPr>
          <p:cNvPr id="5" name="Picture 4">
            <a:extLst>
              <a:ext uri="{FF2B5EF4-FFF2-40B4-BE49-F238E27FC236}">
                <a16:creationId xmlns:a16="http://schemas.microsoft.com/office/drawing/2014/main" xmlns=""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a:t>
                </a:r>
                <a:r>
                  <a:rPr lang="en-US" sz="2400" dirty="0" smtClean="0"/>
                  <a:t>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pic>
        <p:nvPicPr>
          <p:cNvPr id="7" name="Picture 6">
            <a:extLst>
              <a:ext uri="{FF2B5EF4-FFF2-40B4-BE49-F238E27FC236}">
                <a16:creationId xmlns:a16="http://schemas.microsoft.com/office/drawing/2014/main" xmlns=""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pic>
        <p:nvPicPr>
          <p:cNvPr id="7" name="Picture 6">
            <a:extLst>
              <a:ext uri="{FF2B5EF4-FFF2-40B4-BE49-F238E27FC236}">
                <a16:creationId xmlns:a16="http://schemas.microsoft.com/office/drawing/2014/main" xmlns=""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5517" b="-1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pic>
        <p:nvPicPr>
          <p:cNvPr id="7" name="Picture 6">
            <a:extLst>
              <a:ext uri="{FF2B5EF4-FFF2-40B4-BE49-F238E27FC236}">
                <a16:creationId xmlns:a16="http://schemas.microsoft.com/office/drawing/2014/main" xmlns=""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smtClean="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smtClean="0"/>
                  <a:t>our estimates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smtClean="0"/>
                  <a:t> are just for this particular realization.  </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3"/>
                <a:stretch>
                  <a:fillRect l="-945" t="-2759" b="-137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pic>
        <p:nvPicPr>
          <p:cNvPr id="6" name="Google Shape;117;p16"/>
          <p:cNvPicPr preferRelativeResize="0"/>
          <p:nvPr/>
        </p:nvPicPr>
        <p:blipFill>
          <a:blip r:embed="rId4">
            <a:alphaModFix/>
          </a:blip>
          <a:stretch>
            <a:fillRect/>
          </a:stretch>
        </p:blipFill>
        <p:spPr>
          <a:xfrm>
            <a:off x="3780093" y="2392279"/>
            <a:ext cx="4631814" cy="3603897"/>
          </a:xfrm>
          <a:prstGeom prst="rect">
            <a:avLst/>
          </a:prstGeom>
          <a:noFill/>
          <a:ln>
            <a:noFill/>
          </a:ln>
        </p:spPr>
      </p:pic>
    </p:spTree>
    <p:extLst>
      <p:ext uri="{BB962C8B-B14F-4D97-AF65-F5344CB8AC3E}">
        <p14:creationId xmlns:p14="http://schemas.microsoft.com/office/powerpoint/2010/main" val="137356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smtClean="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smtClean="0"/>
                  <a:t>our estimates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smtClean="0"/>
                  <a:t> are just for this particular realization.  </a:t>
                </a:r>
              </a:p>
              <a:p>
                <a:endParaRPr lang="en-US" sz="2400" dirty="0" smtClean="0"/>
              </a:p>
              <a:p>
                <a:r>
                  <a:rPr lang="en-US" sz="2400" b="1" dirty="0" smtClean="0"/>
                  <a:t>Question: </a:t>
                </a:r>
                <a:r>
                  <a:rPr lang="en-US" sz="2400" dirty="0" smtClean="0"/>
                  <a:t>If this is just one realization of the reality how do we know the truth? How do we deal with this conundrum?  </a:t>
                </a:r>
              </a:p>
              <a:p>
                <a:endParaRPr lang="en-US" sz="2400" dirty="0" smtClean="0"/>
              </a:p>
              <a:p>
                <a:r>
                  <a:rPr lang="en-US" sz="2400" b="1" dirty="0" smtClean="0"/>
                  <a:t>Imagine</a:t>
                </a:r>
                <a:r>
                  <a:rPr lang="en-US" sz="2400" dirty="0"/>
                  <a:t> (magic </a:t>
                </a:r>
                <a:r>
                  <a:rPr lang="en-US" sz="2400" dirty="0" smtClean="0"/>
                  <a:t>realism) we have parallel universes and we repeat this experiment on each of the other universes. </a:t>
                </a:r>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3"/>
                <a:stretch>
                  <a:fillRect l="-945" t="-2759" r="-826" b="-2951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grpSp>
        <p:nvGrpSpPr>
          <p:cNvPr id="10" name="Group 9"/>
          <p:cNvGrpSpPr/>
          <p:nvPr/>
        </p:nvGrpSpPr>
        <p:grpSpPr>
          <a:xfrm>
            <a:off x="1048571" y="4587667"/>
            <a:ext cx="3703320" cy="2468880"/>
            <a:chOff x="1048571" y="4587667"/>
            <a:chExt cx="3703320" cy="2468880"/>
          </a:xfrm>
        </p:grpSpPr>
        <p:pic>
          <p:nvPicPr>
            <p:cNvPr id="8" name="Picture 7">
              <a:extLst>
                <a:ext uri="{FF2B5EF4-FFF2-40B4-BE49-F238E27FC236}">
                  <a16:creationId xmlns:a16="http://schemas.microsoft.com/office/drawing/2014/main" xmlns="" id="{E7C96AD7-ADD4-464E-8A89-7FE5E22727B8}"/>
                </a:ext>
              </a:extLst>
            </p:cNvPr>
            <p:cNvPicPr>
              <a:picLocks noChangeAspect="1"/>
            </p:cNvPicPr>
            <p:nvPr/>
          </p:nvPicPr>
          <p:blipFill>
            <a:blip r:embed="rId4"/>
            <a:stretch>
              <a:fillRect/>
            </a:stretch>
          </p:blipFill>
          <p:spPr>
            <a:xfrm>
              <a:off x="1048571" y="4587667"/>
              <a:ext cx="3703320" cy="2468880"/>
            </a:xfrm>
            <a:prstGeom prst="rect">
              <a:avLst/>
            </a:prstGeom>
          </p:spPr>
        </p:pic>
        <p:sp>
          <p:nvSpPr>
            <p:cNvPr id="3" name="TextBox 2"/>
            <p:cNvSpPr txBox="1"/>
            <p:nvPr/>
          </p:nvSpPr>
          <p:spPr>
            <a:xfrm>
              <a:off x="2563903" y="4587823"/>
              <a:ext cx="1191801" cy="369332"/>
            </a:xfrm>
            <a:prstGeom prst="rect">
              <a:avLst/>
            </a:prstGeom>
            <a:noFill/>
          </p:spPr>
          <p:txBody>
            <a:bodyPr wrap="none" rtlCol="0">
              <a:spAutoFit/>
            </a:bodyPr>
            <a:lstStyle/>
            <a:p>
              <a:r>
                <a:rPr lang="en-US" dirty="0" smtClean="0"/>
                <a:t>Universe A</a:t>
              </a:r>
              <a:endParaRPr lang="en-US" dirty="0"/>
            </a:p>
          </p:txBody>
        </p:sp>
      </p:grpSp>
      <p:grpSp>
        <p:nvGrpSpPr>
          <p:cNvPr id="12" name="Group 11"/>
          <p:cNvGrpSpPr/>
          <p:nvPr/>
        </p:nvGrpSpPr>
        <p:grpSpPr>
          <a:xfrm>
            <a:off x="4061056" y="4554227"/>
            <a:ext cx="3703320" cy="2486809"/>
            <a:chOff x="4061056" y="4554227"/>
            <a:chExt cx="3703320" cy="2486809"/>
          </a:xfrm>
        </p:grpSpPr>
        <p:pic>
          <p:nvPicPr>
            <p:cNvPr id="9" name="Picture 8">
              <a:extLst>
                <a:ext uri="{FF2B5EF4-FFF2-40B4-BE49-F238E27FC236}">
                  <a16:creationId xmlns:a16="http://schemas.microsoft.com/office/drawing/2014/main" xmlns="" id="{3E20DF78-2640-8D4E-B418-09D4DB7BE0B5}"/>
                </a:ext>
              </a:extLst>
            </p:cNvPr>
            <p:cNvPicPr>
              <a:picLocks noChangeAspect="1"/>
            </p:cNvPicPr>
            <p:nvPr/>
          </p:nvPicPr>
          <p:blipFill>
            <a:blip r:embed="rId5"/>
            <a:stretch>
              <a:fillRect/>
            </a:stretch>
          </p:blipFill>
          <p:spPr>
            <a:xfrm>
              <a:off x="4061056" y="4572156"/>
              <a:ext cx="3703320" cy="2468880"/>
            </a:xfrm>
            <a:prstGeom prst="rect">
              <a:avLst/>
            </a:prstGeom>
          </p:spPr>
        </p:pic>
        <p:sp>
          <p:nvSpPr>
            <p:cNvPr id="11" name="TextBox 10"/>
            <p:cNvSpPr txBox="1"/>
            <p:nvPr/>
          </p:nvSpPr>
          <p:spPr>
            <a:xfrm>
              <a:off x="5401018" y="4554227"/>
              <a:ext cx="1183786" cy="369332"/>
            </a:xfrm>
            <a:prstGeom prst="rect">
              <a:avLst/>
            </a:prstGeom>
            <a:noFill/>
          </p:spPr>
          <p:txBody>
            <a:bodyPr wrap="none" rtlCol="0">
              <a:spAutoFit/>
            </a:bodyPr>
            <a:lstStyle/>
            <a:p>
              <a:r>
                <a:rPr lang="en-US" smtClean="0"/>
                <a:t>Universe B</a:t>
              </a:r>
              <a:endParaRPr lang="en-US" dirty="0"/>
            </a:p>
          </p:txBody>
        </p:sp>
      </p:grpSp>
      <p:grpSp>
        <p:nvGrpSpPr>
          <p:cNvPr id="14" name="Group 13"/>
          <p:cNvGrpSpPr/>
          <p:nvPr/>
        </p:nvGrpSpPr>
        <p:grpSpPr>
          <a:xfrm>
            <a:off x="7132622" y="4577684"/>
            <a:ext cx="3703319" cy="2481281"/>
            <a:chOff x="7132622" y="4577684"/>
            <a:chExt cx="3703319" cy="2481281"/>
          </a:xfrm>
        </p:grpSpPr>
        <p:pic>
          <p:nvPicPr>
            <p:cNvPr id="7" name="Picture 6">
              <a:extLst>
                <a:ext uri="{FF2B5EF4-FFF2-40B4-BE49-F238E27FC236}">
                  <a16:creationId xmlns:a16="http://schemas.microsoft.com/office/drawing/2014/main" xmlns="" id="{F70E4D65-CCA9-3945-87FA-8565D45894F2}"/>
                </a:ext>
              </a:extLst>
            </p:cNvPr>
            <p:cNvPicPr>
              <a:picLocks noChangeAspect="1"/>
            </p:cNvPicPr>
            <p:nvPr/>
          </p:nvPicPr>
          <p:blipFill>
            <a:blip r:embed="rId6"/>
            <a:stretch>
              <a:fillRect/>
            </a:stretch>
          </p:blipFill>
          <p:spPr>
            <a:xfrm>
              <a:off x="7132622" y="4590085"/>
              <a:ext cx="3703319" cy="2468880"/>
            </a:xfrm>
            <a:prstGeom prst="rect">
              <a:avLst/>
            </a:prstGeom>
          </p:spPr>
        </p:pic>
        <p:sp>
          <p:nvSpPr>
            <p:cNvPr id="13" name="TextBox 12"/>
            <p:cNvSpPr txBox="1"/>
            <p:nvPr/>
          </p:nvSpPr>
          <p:spPr>
            <a:xfrm>
              <a:off x="8508437" y="4577684"/>
              <a:ext cx="1182183" cy="369332"/>
            </a:xfrm>
            <a:prstGeom prst="rect">
              <a:avLst/>
            </a:prstGeom>
            <a:noFill/>
          </p:spPr>
          <p:txBody>
            <a:bodyPr wrap="none" rtlCol="0">
              <a:spAutoFit/>
            </a:bodyPr>
            <a:lstStyle/>
            <a:p>
              <a:r>
                <a:rPr lang="en-US" smtClean="0"/>
                <a:t>Universe C</a:t>
              </a:r>
              <a:endParaRPr lang="en-US" dirty="0"/>
            </a:p>
          </p:txBody>
        </p:sp>
      </p:grpSp>
    </p:spTree>
    <p:extLst>
      <p:ext uri="{BB962C8B-B14F-4D97-AF65-F5344CB8AC3E}">
        <p14:creationId xmlns:p14="http://schemas.microsoft.com/office/powerpoint/2010/main" val="180185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 our magical realisms, we can now sample multiple times </a:t>
            </a:r>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20697356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 </a:t>
            </a:r>
            <a:endParaRPr lang="en-US" sz="2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107140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9090574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And another sample </a:t>
            </a:r>
            <a:endParaRPr lang="en-US" sz="2400" dirty="0"/>
          </a:p>
        </p:txBody>
      </p:sp>
    </p:spTree>
    <p:extLst>
      <p:ext uri="{BB962C8B-B14F-4D97-AF65-F5344CB8AC3E}">
        <p14:creationId xmlns:p14="http://schemas.microsoft.com/office/powerpoint/2010/main" val="20708560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a:t>
                </a:r>
                <a:br>
                  <a:rPr lang="en-US" sz="2400" dirty="0"/>
                </a:br>
                <a:r>
                  <a:rPr lang="en-US" sz="2400" dirty="0" smtClean="0"/>
                  <a:t>compute </a:t>
                </a:r>
                <a:r>
                  <a:rPr lang="en-US" sz="2400" dirty="0"/>
                  <a:t>a closed form for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pic>
        <p:nvPicPr>
          <p:cNvPr id="5" name="Picture 4">
            <a:extLst>
              <a:ext uri="{FF2B5EF4-FFF2-40B4-BE49-F238E27FC236}">
                <a16:creationId xmlns:a16="http://schemas.microsoft.com/office/drawing/2014/main" xmlns=""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pic>
        <p:nvPicPr>
          <p:cNvPr id="6" name="Picture 5">
            <a:extLst>
              <a:ext uri="{FF2B5EF4-FFF2-40B4-BE49-F238E27FC236}">
                <a16:creationId xmlns:a16="http://schemas.microsoft.com/office/drawing/2014/main" xmlns="" id="{8B6AC0F7-9DD3-7645-86C0-F63DB6CE6AB8}"/>
              </a:ext>
            </a:extLst>
          </p:cNvPr>
          <p:cNvPicPr>
            <a:picLocks noChangeAspect="1"/>
          </p:cNvPicPr>
          <p:nvPr/>
        </p:nvPicPr>
        <p:blipFill>
          <a:blip r:embed="rId4"/>
          <a:stretch>
            <a:fillRect/>
          </a:stretch>
        </p:blipFill>
        <p:spPr>
          <a:xfrm>
            <a:off x="9741010" y="983807"/>
            <a:ext cx="2146172" cy="1430781"/>
          </a:xfrm>
          <a:prstGeom prst="rect">
            <a:avLst/>
          </a:prstGeom>
        </p:spPr>
      </p:pic>
    </p:spTree>
    <p:extLst>
      <p:ext uri="{BB962C8B-B14F-4D97-AF65-F5344CB8AC3E}">
        <p14:creationId xmlns:p14="http://schemas.microsoft.com/office/powerpoint/2010/main" val="33511810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a:t>
            </a:r>
            <a:r>
              <a:rPr lang="en-US" sz="2400" dirty="0" smtClean="0"/>
              <a:t>times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5299823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2167434"/>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4" y="983807"/>
                <a:ext cx="11009293"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a:t>
                </a:r>
                <a:r>
                  <a:rPr lang="en-US" sz="2400" dirty="0" smtClean="0"/>
                  <a:t>e can now </a:t>
                </a:r>
                <a:r>
                  <a:rPr lang="en-US" sz="2400" dirty="0"/>
                  <a:t>estimate the mean and standard deviation of </a:t>
                </a:r>
                <a:r>
                  <a:rPr lang="en-US" sz="2400" dirty="0" smtClean="0"/>
                  <a:t>all the estimates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smtClean="0"/>
                  <a:t>. </a:t>
                </a:r>
              </a:p>
              <a:p>
                <a:r>
                  <a:rPr lang="en-US" sz="2400" dirty="0">
                    <a:latin typeface="Karla" charset="0"/>
                    <a:ea typeface="Karla" charset="0"/>
                    <a:cs typeface="Karla" charset="0"/>
                  </a:rPr>
                  <a:t>The variance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a:latin typeface="Karla" charset="0"/>
                    <a:ea typeface="Karla" charset="0"/>
                    <a:cs typeface="Karla" charset="0"/>
                  </a:rPr>
                  <a:t>  are also called their </a:t>
                </a:r>
                <a:r>
                  <a:rPr lang="en-US" sz="2400" b="1" i="1" dirty="0">
                    <a:latin typeface="Karla" charset="0"/>
                    <a:ea typeface="Karla" charset="0"/>
                    <a:cs typeface="Karla" charset="0"/>
                  </a:rPr>
                  <a:t>standard errors</a:t>
                </a:r>
                <a:r>
                  <a:rPr lang="en-US" sz="2400" dirty="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r>
                      <a:rPr lang="en-US" sz="2400" i="1">
                        <a:latin typeface="Cambria Math" charset="0"/>
                        <a:ea typeface="Karla" charset="0"/>
                        <a:cs typeface="Karla" charset="0"/>
                      </a:rPr>
                      <m:t>.</m:t>
                    </m:r>
                  </m:oMath>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4" y="983807"/>
                <a:ext cx="11009293" cy="879642"/>
              </a:xfrm>
              <a:prstGeom prst="rect">
                <a:avLst/>
              </a:prstGeom>
              <a:blipFill rotWithShape="0">
                <a:blip r:embed="rId4"/>
                <a:stretch>
                  <a:fillRect l="-886" t="-5517" b="-6551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73594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Finally we </a:t>
                </a:r>
                <a:r>
                  <a:rPr lang="en-US" sz="2400" dirty="0"/>
                  <a:t>can calculate 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439566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42</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smtClean="0"/>
              <a:t>And also we </a:t>
            </a:r>
            <a:r>
              <a:rPr lang="en-US" sz="2400" dirty="0"/>
              <a:t>can answer the question, </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Before we answer this question, we need to answer </a:t>
            </a:r>
            <a:r>
              <a:rPr lang="en-US" sz="2400" smtClean="0">
                <a:solidFill>
                  <a:schemeClr val="tx1">
                    <a:lumMod val="75000"/>
                    <a:lumOff val="25000"/>
                  </a:schemeClr>
                </a:solidFill>
                <a:latin typeface="Karla" charset="0"/>
                <a:ea typeface="Karla" charset="0"/>
                <a:cs typeface="Karla" charset="0"/>
              </a:rPr>
              <a:t>another question.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82181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b="1" dirty="0">
                    <a:solidFill>
                      <a:schemeClr val="tx1">
                        <a:lumMod val="75000"/>
                        <a:lumOff val="25000"/>
                      </a:schemeClr>
                    </a:solidFill>
                    <a:latin typeface="Karla" charset="0"/>
                    <a:ea typeface="Karla" charset="0"/>
                    <a:cs typeface="Karla" charset="0"/>
                  </a:rPr>
                  <a:t>Bootstrap</a:t>
                </a:r>
                <a:r>
                  <a:rPr lang="en-US" sz="2400" dirty="0">
                    <a:solidFill>
                      <a:schemeClr val="tx1">
                        <a:lumMod val="75000"/>
                        <a:lumOff val="25000"/>
                      </a:schemeClr>
                    </a:solidFill>
                    <a:latin typeface="Karla" charset="0"/>
                    <a:ea typeface="Karla" charset="0"/>
                    <a:cs typeface="Karla" charset="0"/>
                  </a:rPr>
                  <a:t>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1716450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10" name="TextBox 9"/>
          <p:cNvSpPr txBox="1"/>
          <p:nvPr/>
        </p:nvSpPr>
        <p:spPr>
          <a:xfrm>
            <a:off x="932329" y="1237129"/>
            <a:ext cx="10757647" cy="3785652"/>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In the lack of strong imagination, parallel universes and the likes,  we need an alternative way of producing fake data set that resemble the parallel universes. </a:t>
            </a:r>
          </a:p>
          <a:p>
            <a:endParaRPr lang="en-US" sz="2400" dirty="0">
              <a:solidFill>
                <a:schemeClr val="tx1">
                  <a:lumMod val="75000"/>
                  <a:lumOff val="25000"/>
                </a:schemeClr>
              </a:solidFill>
              <a:latin typeface="Karla" charset="0"/>
              <a:ea typeface="Karla" charset="0"/>
              <a:cs typeface="Karla" charset="0"/>
            </a:endParaRPr>
          </a:p>
          <a:p>
            <a:endParaRPr lang="en-US" sz="2400" dirty="0"/>
          </a:p>
          <a:p>
            <a:r>
              <a:rPr lang="en-US" sz="2400" dirty="0" smtClean="0"/>
              <a:t>.</a:t>
            </a:r>
            <a:endParaRPr lang="en-US" sz="2400" dirty="0"/>
          </a:p>
          <a:p>
            <a:endParaRPr lang="en-US" sz="2400" dirty="0"/>
          </a:p>
          <a:p>
            <a:endParaRPr lang="en-US" sz="240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932329" y="3129955"/>
            <a:ext cx="10578353" cy="830997"/>
          </a:xfrm>
          <a:prstGeom prst="rect">
            <a:avLst/>
          </a:prstGeom>
          <a:solidFill>
            <a:schemeClr val="accent5">
              <a:lumMod val="20000"/>
              <a:lumOff val="80000"/>
            </a:schemeClr>
          </a:solidFill>
          <a:ln>
            <a:solidFill>
              <a:srgbClr val="002060"/>
            </a:solidFill>
          </a:ln>
        </p:spPr>
        <p:txBody>
          <a:bodyPr wrap="square" rtlCol="0">
            <a:spAutoFit/>
          </a:bodyPr>
          <a:lstStyle/>
          <a:p>
            <a:pPr algn="just"/>
            <a:r>
              <a:rPr lang="en-US" sz="2400" dirty="0">
                <a:solidFill>
                  <a:schemeClr val="tx1">
                    <a:lumMod val="75000"/>
                    <a:lumOff val="25000"/>
                  </a:schemeClr>
                </a:solidFill>
                <a:latin typeface="Karla" charset="0"/>
                <a:ea typeface="Karla" charset="0"/>
                <a:cs typeface="Karla" charset="0"/>
              </a:rPr>
              <a:t>Bootstrapping is the practice of sampling from the </a:t>
            </a:r>
            <a:r>
              <a:rPr lang="en-US" sz="2400" dirty="0" smtClean="0">
                <a:solidFill>
                  <a:schemeClr val="tx1">
                    <a:lumMod val="75000"/>
                    <a:lumOff val="25000"/>
                  </a:schemeClr>
                </a:solidFill>
                <a:latin typeface="Karla" charset="0"/>
                <a:ea typeface="Karla" charset="0"/>
                <a:cs typeface="Karla" charset="0"/>
              </a:rPr>
              <a:t>observed data </a:t>
            </a:r>
            <a:r>
              <a:rPr lang="en-US" sz="2400" i="1" dirty="0" smtClean="0">
                <a:solidFill>
                  <a:schemeClr val="tx1">
                    <a:lumMod val="75000"/>
                    <a:lumOff val="25000"/>
                  </a:schemeClr>
                </a:solidFill>
                <a:latin typeface="Cambria Math" charset="0"/>
                <a:ea typeface="Cambria Math" charset="0"/>
                <a:cs typeface="Cambria Math" charset="0"/>
              </a:rPr>
              <a:t>(X,Y)</a:t>
            </a:r>
            <a:r>
              <a:rPr lang="en-US" sz="2400" dirty="0" smtClean="0">
                <a:solidFill>
                  <a:schemeClr val="tx1">
                    <a:lumMod val="75000"/>
                    <a:lumOff val="25000"/>
                  </a:schemeClr>
                </a:solidFill>
                <a:latin typeface="Karla" charset="0"/>
                <a:ea typeface="Karla" charset="0"/>
                <a:cs typeface="Karla" charset="0"/>
              </a:rPr>
              <a:t> in estimating </a:t>
            </a:r>
            <a:r>
              <a:rPr lang="en-US" sz="2400" dirty="0">
                <a:solidFill>
                  <a:schemeClr val="tx1">
                    <a:lumMod val="75000"/>
                    <a:lumOff val="25000"/>
                  </a:schemeClr>
                </a:solidFill>
                <a:latin typeface="Karla" charset="0"/>
                <a:ea typeface="Karla" charset="0"/>
                <a:cs typeface="Karla" charset="0"/>
              </a:rPr>
              <a:t>statistical properties.  </a:t>
            </a:r>
          </a:p>
        </p:txBody>
      </p:sp>
    </p:spTree>
    <p:extLst>
      <p:ext uri="{BB962C8B-B14F-4D97-AF65-F5344CB8AC3E}">
        <p14:creationId xmlns:p14="http://schemas.microsoft.com/office/powerpoint/2010/main" val="92590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smtClean="0">
                <a:latin typeface="Karla" charset="0"/>
                <a:ea typeface="Karla" charset="0"/>
                <a:cs typeface="Karla" charset="0"/>
              </a:rPr>
              <a:t>Imagine we have 5 billiard balls in a bucket.</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0548060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97280" y="1344168"/>
            <a:ext cx="10016421" cy="830997"/>
          </a:xfrm>
          <a:prstGeom prst="rect">
            <a:avLst/>
          </a:prstGeom>
          <a:noFill/>
        </p:spPr>
        <p:txBody>
          <a:bodyPr wrap="square" rtlCol="0">
            <a:spAutoFit/>
          </a:bodyPr>
          <a:lstStyle/>
          <a:p>
            <a:r>
              <a:rPr lang="en-US" sz="2400" dirty="0" smtClean="0">
                <a:latin typeface="Karla" charset="0"/>
                <a:ea typeface="Karla" charset="0"/>
                <a:cs typeface="Karla" charset="0"/>
              </a:rPr>
              <a:t>We first pick randomly a ball and replicate it. This is called </a:t>
            </a:r>
            <a:r>
              <a:rPr lang="en-US" sz="2400" b="1" dirty="0" smtClean="0">
                <a:latin typeface="Karla" charset="0"/>
                <a:ea typeface="Karla" charset="0"/>
                <a:cs typeface="Karla" charset="0"/>
              </a:rPr>
              <a:t>sampling with replacement.  </a:t>
            </a:r>
            <a:endParaRPr lang="en-US" sz="2400" b="1" dirty="0">
              <a:latin typeface="Karla" charset="0"/>
              <a:ea typeface="Karla" charset="0"/>
              <a:cs typeface="Karla" charset="0"/>
            </a:endParaRPr>
          </a:p>
        </p:txBody>
      </p:sp>
      <p:sp>
        <p:nvSpPr>
          <p:cNvPr id="15" name="TextBox 14"/>
          <p:cNvSpPr txBox="1"/>
          <p:nvPr/>
        </p:nvSpPr>
        <p:spPr>
          <a:xfrm>
            <a:off x="3802861" y="1698298"/>
            <a:ext cx="6750566" cy="461665"/>
          </a:xfrm>
          <a:prstGeom prst="rect">
            <a:avLst/>
          </a:prstGeom>
          <a:noFill/>
        </p:spPr>
        <p:txBody>
          <a:bodyPr wrap="none" rtlCol="0">
            <a:spAutoFit/>
          </a:bodyPr>
          <a:lstStyle/>
          <a:p>
            <a:r>
              <a:rPr lang="en-US" sz="2400" dirty="0" smtClean="0">
                <a:latin typeface="Karla" charset="0"/>
                <a:ea typeface="Karla" charset="0"/>
                <a:cs typeface="Karla" charset="0"/>
              </a:rPr>
              <a:t>We move the replicated ball to another bucket. </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0918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1436978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813631"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then </a:t>
            </a:r>
            <a:r>
              <a:rPr lang="en-US" sz="2400" dirty="0">
                <a:solidFill>
                  <a:schemeClr val="tx1">
                    <a:lumMod val="75000"/>
                    <a:lumOff val="25000"/>
                  </a:schemeClr>
                </a:solidFill>
                <a:latin typeface="Karla" charset="0"/>
                <a:ea typeface="Karla" charset="0"/>
                <a:cs typeface="Karla" charset="0"/>
              </a:rPr>
              <a:t>randomly </a:t>
            </a:r>
            <a:r>
              <a:rPr lang="en-US" sz="2400" dirty="0" smtClean="0">
                <a:solidFill>
                  <a:schemeClr val="tx1">
                    <a:lumMod val="75000"/>
                    <a:lumOff val="25000"/>
                  </a:schemeClr>
                </a:solidFill>
                <a:latin typeface="Karla" charset="0"/>
                <a:ea typeface="Karla" charset="0"/>
                <a:cs typeface="Karla" charset="0"/>
              </a:rPr>
              <a:t> pick </a:t>
            </a:r>
            <a:r>
              <a:rPr lang="en-US" sz="2400" dirty="0">
                <a:solidFill>
                  <a:schemeClr val="tx1">
                    <a:lumMod val="75000"/>
                    <a:lumOff val="25000"/>
                  </a:schemeClr>
                </a:solidFill>
                <a:latin typeface="Karla" charset="0"/>
                <a:ea typeface="Karla" charset="0"/>
                <a:cs typeface="Karla" charset="0"/>
              </a:rPr>
              <a:t>another </a:t>
            </a:r>
            <a:r>
              <a:rPr lang="en-US" sz="2400" dirty="0" smtClean="0">
                <a:solidFill>
                  <a:schemeClr val="tx1">
                    <a:lumMod val="75000"/>
                    <a:lumOff val="25000"/>
                  </a:schemeClr>
                </a:solidFill>
                <a:latin typeface="Karla" charset="0"/>
                <a:ea typeface="Karla" charset="0"/>
                <a:cs typeface="Karla" charset="0"/>
              </a:rPr>
              <a:t>ball and again we replicate it.</a:t>
            </a:r>
            <a:endParaRPr lang="en-US" sz="2400" dirty="0">
              <a:solidFill>
                <a:schemeClr val="tx1">
                  <a:lumMod val="75000"/>
                  <a:lumOff val="25000"/>
                </a:schemeClr>
              </a:solidFill>
              <a:latin typeface="Karla" charset="0"/>
              <a:ea typeface="Karla" charset="0"/>
              <a:cs typeface="Karla" charset="0"/>
            </a:endParaRPr>
          </a:p>
        </p:txBody>
      </p:sp>
      <p:sp>
        <p:nvSpPr>
          <p:cNvPr id="15" name="TextBox 14"/>
          <p:cNvSpPr txBox="1"/>
          <p:nvPr/>
        </p:nvSpPr>
        <p:spPr>
          <a:xfrm>
            <a:off x="1093539" y="1767695"/>
            <a:ext cx="8364790"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As before, we move the replicated ball to the other bucket.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r>
                  <a:rPr lang="en-US" sz="2400" b="0" dirty="0">
                    <a:solidFill>
                      <a:schemeClr val="tx1">
                        <a:lumMod val="75000"/>
                        <a:lumOff val="25000"/>
                      </a:schemeClr>
                    </a:solidFill>
                  </a:rPr>
                  <a:t/>
                </a:r>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charset="0"/>
                          </a:rPr>
                        </m:ctrlPr>
                      </m:sSubPr>
                      <m:e>
                        <m:acc>
                          <m:accPr>
                            <m:chr m:val="̂"/>
                            <m:ctrlPr>
                              <a:rPr lang="en-US" sz="2400" i="1" smtClean="0">
                                <a:solidFill>
                                  <a:schemeClr val="tx1">
                                    <a:lumMod val="75000"/>
                                    <a:lumOff val="25000"/>
                                  </a:schemeClr>
                                </a:solidFill>
                                <a:latin typeface="Cambria Math"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acc>
                          <m:accPr>
                            <m:chr m:val="̂"/>
                            <m:ctrlPr>
                              <a:rPr lang="en-US" sz="2400" i="1">
                                <a:solidFill>
                                  <a:schemeClr val="tx1">
                                    <a:lumMod val="75000"/>
                                    <a:lumOff val="25000"/>
                                  </a:schemeClr>
                                </a:solidFill>
                                <a:latin typeface="Cambria Math"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pic>
        <p:nvPicPr>
          <p:cNvPr id="6" name="Picture 5"/>
          <p:cNvPicPr>
            <a:picLocks noChangeAspect="1"/>
          </p:cNvPicPr>
          <p:nvPr/>
        </p:nvPicPr>
        <p:blipFill>
          <a:blip r:embed="rId3"/>
          <a:stretch>
            <a:fillRect/>
          </a:stretch>
        </p:blipFill>
        <p:spPr>
          <a:xfrm>
            <a:off x="4193519" y="2836869"/>
            <a:ext cx="3606800" cy="477520"/>
          </a:xfrm>
          <a:prstGeom prst="rect">
            <a:avLst/>
          </a:prstGeom>
        </p:spPr>
      </p:pic>
    </p:spTree>
    <p:extLst>
      <p:ext uri="{BB962C8B-B14F-4D97-AF65-F5344CB8AC3E}">
        <p14:creationId xmlns:p14="http://schemas.microsoft.com/office/powerpoint/2010/main" val="993648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17973790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this process.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0443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97790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And 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85205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514417"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Until the “other” bucket has the same number of balls as the original one.</a:t>
            </a:r>
            <a:endParaRPr lang="en-US" sz="2400" dirty="0">
              <a:solidFill>
                <a:schemeClr val="tx1">
                  <a:lumMod val="75000"/>
                  <a:lumOff val="25000"/>
                </a:schemeClr>
              </a:solidFill>
              <a:latin typeface="Karla" charset="0"/>
              <a:ea typeface="Karla" charset="0"/>
              <a:cs typeface="Karla" charset="0"/>
            </a:endParaRPr>
          </a:p>
        </p:txBody>
      </p:sp>
      <p:sp>
        <p:nvSpPr>
          <p:cNvPr id="19" name="TextBox 18"/>
          <p:cNvSpPr txBox="1"/>
          <p:nvPr/>
        </p:nvSpPr>
        <p:spPr>
          <a:xfrm>
            <a:off x="2205318" y="5321574"/>
            <a:ext cx="8347576"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smtClean="0">
                <a:solidFill>
                  <a:schemeClr val="tx1">
                    <a:lumMod val="75000"/>
                    <a:lumOff val="25000"/>
                  </a:schemeClr>
                </a:solidFill>
                <a:latin typeface="Karla" charset="0"/>
                <a:ea typeface="Karla" charset="0"/>
                <a:cs typeface="Karla" charset="0"/>
              </a:rPr>
              <a:t>This new bucket represents a new parallel universe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496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0013952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
        <p:nvSpPr>
          <p:cNvPr id="21" name="TextBox 20"/>
          <p:cNvSpPr txBox="1"/>
          <p:nvPr/>
        </p:nvSpPr>
        <p:spPr>
          <a:xfrm>
            <a:off x="1639106" y="5321574"/>
            <a:ext cx="8913788"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smtClean="0">
                <a:solidFill>
                  <a:schemeClr val="tx1">
                    <a:lumMod val="75000"/>
                    <a:lumOff val="25000"/>
                  </a:schemeClr>
                </a:solidFill>
                <a:latin typeface="Karla" charset="0"/>
                <a:ea typeface="Karla" charset="0"/>
                <a:cs typeface="Karla" charset="0"/>
              </a:rPr>
              <a:t>These new bucket represents the parallel universes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956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pPr algn="just"/>
                <a:r>
                  <a:rPr lang="en-US" dirty="0" smtClean="0"/>
                  <a:t>Bootstrapping </a:t>
                </a:r>
                <a:r>
                  <a:rPr lang="en-US" dirty="0"/>
                  <a:t>is the practice of estimating properties of an estimator by measuring those properties by, for example, sampling from the observed data</a:t>
                </a:r>
                <a:r>
                  <a:rPr lang="en-US" dirty="0" smtClean="0"/>
                  <a:t>.</a:t>
                </a:r>
              </a:p>
              <a:p>
                <a:pPr algn="just"/>
                <a:endParaRPr lang="en-US" dirty="0"/>
              </a:p>
              <a:p>
                <a:pPr algn="just"/>
                <a:r>
                  <a:rPr lang="en-US" dirty="0" smtClean="0"/>
                  <a:t>For </a:t>
                </a:r>
                <a:r>
                  <a:rPr lang="en-US" dirty="0"/>
                  <a:t>example, we can compute </a:t>
                </a:r>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smtClean="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smtClean="0"/>
                  <a:t>multiple </a:t>
                </a:r>
                <a:r>
                  <a:rPr lang="en-US" dirty="0"/>
                  <a:t>times by randomly sampling from our data set. We then use the variance of our multiple estimates to approximate the true variance </a:t>
                </a:r>
                <a:r>
                  <a:rPr lang="en-US" dirty="0" smtClean="0"/>
                  <a:t>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smtClean="0"/>
                  <a:t>.</a:t>
                </a:r>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1240" t="-4525" r="-1181" b="-189593"/>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n w="0"/>
                <a:solidFill>
                  <a:schemeClr val="bg1">
                    <a:lumMod val="95000"/>
                  </a:schemeClr>
                </a:solidFill>
                <a:effectLst>
                  <a:outerShdw blurRad="38100" dist="19050" dir="2700000" algn="tl" rotWithShape="0">
                    <a:schemeClr val="dk1">
                      <a:alpha val="40000"/>
                    </a:schemeClr>
                  </a:outerShdw>
                </a:effectLst>
              </a:rPr>
              <a:t>Definition</a:t>
            </a:r>
            <a:endParaRPr lang="en-US"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337811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a:t>
            </a:r>
            <a:r>
              <a:rPr lang="en-US" sz="2800" dirty="0" smtClean="0">
                <a:solidFill>
                  <a:schemeClr val="tx1">
                    <a:lumMod val="75000"/>
                    <a:lumOff val="25000"/>
                  </a:schemeClr>
                </a:solidFill>
                <a:latin typeface="Karla" charset="0"/>
                <a:ea typeface="Karla" charset="0"/>
                <a:cs typeface="Karla" charset="0"/>
              </a:rPr>
              <a:t>estimates: </a:t>
            </a:r>
            <a:r>
              <a:rPr lang="en-US" sz="2800" b="1" dirty="0" smtClean="0"/>
              <a:t>Standard Errors</a:t>
            </a:r>
            <a:endParaRPr lang="en-US" sz="28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We can empirically estimate </a:t>
                </a:r>
                <a:r>
                  <a:rPr lang="en-US" sz="2400" dirty="0">
                    <a:latin typeface="Karla" charset="0"/>
                    <a:ea typeface="Karla" charset="0"/>
                    <a:cs typeface="Karla" charset="0"/>
                  </a:rPr>
                  <a:t>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bootstrapping.  </a:t>
                </a:r>
              </a:p>
              <a:p>
                <a:pPr>
                  <a:spcAft>
                    <a:spcPts val="1200"/>
                  </a:spcAft>
                </a:pPr>
                <a:r>
                  <a:rPr lang="en-US" sz="2400" dirty="0" smtClean="0">
                    <a:latin typeface="Karla" charset="0"/>
                    <a:ea typeface="Karla" charset="0"/>
                    <a:cs typeface="Karla" charset="0"/>
                  </a:rPr>
                  <a:t>If for each bootstrapped sample the estimated betas are: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𝑖</m:t>
                        </m:r>
                      </m:sub>
                    </m:sSub>
                  </m:oMath>
                </a14:m>
                <a:r>
                  <a:rPr lang="en-US" sz="2400" dirty="0" smtClean="0">
                    <a:latin typeface="Karla" charset="0"/>
                    <a:ea typeface="Karla" charset="0"/>
                    <a:cs typeface="Karla" charset="0"/>
                  </a:rPr>
                  <a:t>,</a:t>
                </a:r>
                <a:r>
                  <a:rPr lang="en-US" sz="2400" dirty="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r>
                          <a:rPr lang="en-US" sz="2400" i="1">
                            <a:latin typeface="Cambria Math" charset="0"/>
                            <a:ea typeface="Karla" charset="0"/>
                            <a:cs typeface="Karla" charset="0"/>
                          </a:rPr>
                          <m:t>,</m:t>
                        </m:r>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then</a:t>
                </a:r>
              </a:p>
              <a:p>
                <a:pPr>
                  <a:spcAft>
                    <a:spcPts val="1200"/>
                  </a:spcAft>
                </a:pPr>
                <a14:m>
                  <m:oMathPara xmlns:m="http://schemas.openxmlformats.org/officeDocument/2006/math">
                    <m:oMathParaPr>
                      <m:jc m:val="centerGroup"/>
                    </m:oMathParaPr>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b="0" i="1" smtClean="0">
                          <a:latin typeface="Cambria Math" charset="0"/>
                          <a:ea typeface="Karla" charset="0"/>
                          <a:cs typeface="Karla" charset="0"/>
                        </a:rPr>
                        <m:t>=</m:t>
                      </m:r>
                      <m:rad>
                        <m:radPr>
                          <m:degHide m:val="on"/>
                          <m:ctrlPr>
                            <a:rPr lang="en-US" sz="2400" b="0" i="1" smtClean="0">
                              <a:latin typeface="Cambria Math" charset="0"/>
                              <a:ea typeface="Karla" charset="0"/>
                              <a:cs typeface="Karla" charset="0"/>
                            </a:rPr>
                          </m:ctrlPr>
                        </m:radPr>
                        <m:deg/>
                        <m:e>
                          <m:r>
                            <m:rPr>
                              <m:sty m:val="p"/>
                            </m:rPr>
                            <a:rPr lang="en-US" sz="2400">
                              <a:latin typeface="Cambria Math" charset="0"/>
                              <a:ea typeface="Karla" charset="0"/>
                              <a:cs typeface="Karla" charset="0"/>
                            </a:rPr>
                            <m:t>var</m:t>
                          </m:r>
                          <m:r>
                            <a:rPr lang="en-US" sz="2400" i="1">
                              <a:latin typeface="Cambria Math" charset="0"/>
                              <a:ea typeface="Karla" charset="0"/>
                              <a:cs typeface="Karla" charset="0"/>
                            </a:rPr>
                            <m:t>(</m:t>
                          </m:r>
                          <m:acc>
                            <m:accPr>
                              <m:chr m:val="̂"/>
                              <m:ctrlPr>
                                <a:rPr lang="en-US" sz="2400" i="1">
                                  <a:latin typeface="Cambria Math" charset="0"/>
                                  <a:ea typeface="Karla" charset="0"/>
                                  <a:cs typeface="Karla" charset="0"/>
                                </a:rPr>
                              </m:ctrlPr>
                            </m:accPr>
                            <m:e>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0</m:t>
                                  </m:r>
                                </m:sub>
                              </m:sSub>
                            </m:e>
                          </m:acc>
                          <m:r>
                            <a:rPr lang="en-US" sz="2400" i="1">
                              <a:latin typeface="Cambria Math" charset="0"/>
                              <a:ea typeface="Karla" charset="0"/>
                              <a:cs typeface="Karla" charset="0"/>
                            </a:rPr>
                            <m:t>)</m:t>
                          </m:r>
                        </m:e>
                      </m:rad>
                    </m:oMath>
                  </m:oMathPara>
                </a14:m>
                <a:endParaRPr lang="en-US" sz="2400" b="0" i="1" dirty="0" smtClean="0">
                  <a:latin typeface="Cambria Math" charset="0"/>
                  <a:ea typeface="Karla" charset="0"/>
                  <a:cs typeface="Karla" charset="0"/>
                </a:endParaRPr>
              </a:p>
              <a:p>
                <a:pPr>
                  <a:spcAft>
                    <a:spcPts val="1200"/>
                  </a:spcAft>
                </a:pPr>
                <a14:m>
                  <m:oMathPara xmlns:m="http://schemas.openxmlformats.org/officeDocument/2006/math">
                    <m:oMathParaPr>
                      <m:jc m:val="centerGroup"/>
                    </m:oMathParaPr>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i="1">
                          <a:latin typeface="Cambria Math" charset="0"/>
                          <a:ea typeface="Karla" charset="0"/>
                          <a:cs typeface="Karla" charset="0"/>
                        </a:rPr>
                        <m:t>=</m:t>
                      </m:r>
                      <m:rad>
                        <m:radPr>
                          <m:degHide m:val="on"/>
                          <m:ctrlPr>
                            <a:rPr lang="en-US" sz="2400" i="1">
                              <a:latin typeface="Cambria Math" charset="0"/>
                              <a:ea typeface="Karla" charset="0"/>
                              <a:cs typeface="Karla" charset="0"/>
                            </a:rPr>
                          </m:ctrlPr>
                        </m:radPr>
                        <m:deg/>
                        <m:e>
                          <m:r>
                            <m:rPr>
                              <m:sty m:val="p"/>
                            </m:rPr>
                            <a:rPr lang="en-US" sz="2400">
                              <a:latin typeface="Cambria Math" charset="0"/>
                              <a:ea typeface="Karla" charset="0"/>
                              <a:cs typeface="Karla" charset="0"/>
                            </a:rPr>
                            <m:t>var</m:t>
                          </m:r>
                          <m:r>
                            <a:rPr lang="en-US" sz="2400" i="1">
                              <a:latin typeface="Cambria Math" charset="0"/>
                              <a:ea typeface="Karla" charset="0"/>
                              <a:cs typeface="Karla" charset="0"/>
                            </a:rPr>
                            <m:t>(</m:t>
                          </m:r>
                          <m:acc>
                            <m:accPr>
                              <m:chr m:val="̂"/>
                              <m:ctrlPr>
                                <a:rPr lang="en-US" sz="2400" i="1">
                                  <a:latin typeface="Cambria Math" charset="0"/>
                                  <a:ea typeface="Karla" charset="0"/>
                                  <a:cs typeface="Karla" charset="0"/>
                                </a:rPr>
                              </m:ctrlPr>
                            </m:accPr>
                            <m:e>
                              <m:sSub>
                                <m:sSubPr>
                                  <m:ctrlPr>
                                    <a:rPr lang="en-US" sz="2400" i="1" smtClean="0">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e>
                          </m:acc>
                          <m:r>
                            <a:rPr lang="en-US" sz="2400" i="1">
                              <a:latin typeface="Cambria Math" charset="0"/>
                              <a:ea typeface="Karla" charset="0"/>
                              <a:cs typeface="Karla" charset="0"/>
                            </a:rPr>
                            <m:t>)</m:t>
                          </m:r>
                        </m:e>
                      </m:rad>
                    </m:oMath>
                  </m:oMathPara>
                </a14:m>
                <a:endParaRPr lang="en-US" sz="2400" b="0" i="1" dirty="0" smtClean="0">
                  <a:latin typeface="Cambria Math" charset="0"/>
                  <a:ea typeface="Karla" charset="0"/>
                  <a:cs typeface="Karla" charset="0"/>
                </a:endParaRPr>
              </a:p>
              <a:p>
                <a:pPr>
                  <a:spcAft>
                    <a:spcPts val="1200"/>
                  </a:spcAft>
                </a:pPr>
                <a:endParaRPr lang="en-US" sz="2400" dirty="0" smtClean="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3179" b="-54913"/>
                </a:stretch>
              </a:blipFill>
            </p:spPr>
            <p:txBody>
              <a:bodyPr/>
              <a:lstStyle/>
              <a:p>
                <a:r>
                  <a:rPr lang="en-US">
                    <a:noFill/>
                  </a:rPr>
                  <a:t> </a:t>
                </a:r>
              </a:p>
            </p:txBody>
          </p:sp>
        </mc:Fallback>
      </mc:AlternateContent>
    </p:spTree>
    <p:extLst>
      <p:ext uri="{BB962C8B-B14F-4D97-AF65-F5344CB8AC3E}">
        <p14:creationId xmlns:p14="http://schemas.microsoft.com/office/powerpoint/2010/main" val="6728643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a:t>
            </a:r>
            <a:r>
              <a:rPr lang="en-US" sz="2800" dirty="0" smtClean="0">
                <a:solidFill>
                  <a:schemeClr val="tx1">
                    <a:lumMod val="75000"/>
                    <a:lumOff val="25000"/>
                  </a:schemeClr>
                </a:solidFill>
                <a:latin typeface="Karla" charset="0"/>
                <a:ea typeface="Karla" charset="0"/>
                <a:cs typeface="Karla" charset="0"/>
              </a:rPr>
              <a:t>estimates: </a:t>
            </a:r>
            <a:r>
              <a:rPr lang="en-US" sz="2800" b="1" dirty="0" smtClean="0"/>
              <a:t>Standard Errors</a:t>
            </a:r>
            <a:endParaRPr lang="en-US" sz="28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3999" y="983807"/>
                <a:ext cx="11588001" cy="2111143"/>
              </a:xfrm>
            </p:spPr>
            <p:txBody>
              <a:bodyPr/>
              <a:lstStyle/>
              <a:p>
                <a:pPr>
                  <a:spcAft>
                    <a:spcPts val="1200"/>
                  </a:spcAft>
                </a:pPr>
                <a:r>
                  <a:rPr lang="en-US" sz="2600" b="1" dirty="0" smtClean="0">
                    <a:latin typeface="Karla" charset="0"/>
                    <a:ea typeface="Karla" charset="0"/>
                    <a:cs typeface="Karla" charset="0"/>
                  </a:rPr>
                  <a:t>Alternatively: </a:t>
                </a:r>
              </a:p>
              <a:p>
                <a:pPr>
                  <a:spcAft>
                    <a:spcPts val="1200"/>
                  </a:spcAft>
                </a:pPr>
                <a:r>
                  <a:rPr lang="en-US" sz="2600" dirty="0" smtClean="0">
                    <a:latin typeface="Karla" charset="0"/>
                    <a:ea typeface="Karla" charset="0"/>
                    <a:cs typeface="Karla" charset="0"/>
                  </a:rPr>
                  <a:t>If </a:t>
                </a:r>
                <a:r>
                  <a:rPr lang="en-US" sz="2600" dirty="0">
                    <a:latin typeface="Karla" charset="0"/>
                    <a:ea typeface="Karla" charset="0"/>
                    <a:cs typeface="Karla" charset="0"/>
                  </a:rPr>
                  <a:t>we know the variance </a:t>
                </a:r>
                <a14:m>
                  <m:oMath xmlns:m="http://schemas.openxmlformats.org/officeDocument/2006/math">
                    <m:sSubSup>
                      <m:sSubSupPr>
                        <m:ctrlPr>
                          <a:rPr lang="en-US" sz="2600" b="0" i="1" smtClean="0">
                            <a:latin typeface="Cambria Math" charset="0"/>
                            <a:ea typeface="Karla" charset="0"/>
                            <a:cs typeface="Karla" charset="0"/>
                          </a:rPr>
                        </m:ctrlPr>
                      </m:sSubSupPr>
                      <m:e>
                        <m:r>
                          <a:rPr lang="en-US" sz="2600" i="1" smtClean="0">
                            <a:latin typeface="Cambria Math" charset="0"/>
                            <a:ea typeface="Karla" charset="0"/>
                            <a:cs typeface="Karla" charset="0"/>
                          </a:rPr>
                          <m:t>𝜎</m:t>
                        </m:r>
                      </m:e>
                      <m:sub>
                        <m:r>
                          <a:rPr lang="en-US" sz="2600" b="0" i="1" smtClean="0">
                            <a:latin typeface="Cambria Math" charset="0"/>
                            <a:ea typeface="Karla" charset="0"/>
                            <a:cs typeface="Karla" charset="0"/>
                          </a:rPr>
                          <m:t>𝜖</m:t>
                        </m:r>
                      </m:sub>
                      <m:sup>
                        <m:r>
                          <a:rPr lang="en-US" sz="2600" b="0" i="1" smtClean="0">
                            <a:latin typeface="Cambria Math" charset="0"/>
                            <a:ea typeface="Karla" charset="0"/>
                            <a:cs typeface="Karla" charset="0"/>
                          </a:rPr>
                          <m:t>2</m:t>
                        </m:r>
                      </m:sup>
                    </m:sSubSup>
                  </m:oMath>
                </a14:m>
                <a:r>
                  <a:rPr lang="en-US" sz="2600" dirty="0" smtClean="0">
                    <a:latin typeface="Karla" charset="0"/>
                    <a:ea typeface="Karla" charset="0"/>
                    <a:cs typeface="Karla" charset="0"/>
                  </a:rPr>
                  <a:t> of </a:t>
                </a:r>
                <a:r>
                  <a:rPr lang="en-US" sz="2600" dirty="0">
                    <a:latin typeface="Karla" charset="0"/>
                    <a:ea typeface="Karla" charset="0"/>
                    <a:cs typeface="Karla" charset="0"/>
                  </a:rPr>
                  <a:t>the </a:t>
                </a:r>
                <a:r>
                  <a:rPr lang="en-US" sz="2600" dirty="0" smtClean="0">
                    <a:latin typeface="Karla" charset="0"/>
                    <a:ea typeface="Karla" charset="0"/>
                    <a:cs typeface="Karla" charset="0"/>
                  </a:rPr>
                  <a:t>noise </a:t>
                </a:r>
                <a14:m>
                  <m:oMath xmlns:m="http://schemas.openxmlformats.org/officeDocument/2006/math">
                    <m:r>
                      <a:rPr lang="en-US" sz="2600" i="1" smtClean="0">
                        <a:latin typeface="Cambria Math" charset="0"/>
                        <a:ea typeface="Karla" charset="0"/>
                        <a:cs typeface="Karla" charset="0"/>
                      </a:rPr>
                      <m:t>𝜖</m:t>
                    </m:r>
                  </m:oMath>
                </a14:m>
                <a:r>
                  <a:rPr lang="en-US" sz="2600" dirty="0" smtClean="0">
                    <a:latin typeface="Karla" charset="0"/>
                    <a:ea typeface="Karla" charset="0"/>
                    <a:cs typeface="Karla" charset="0"/>
                  </a:rPr>
                  <a:t>, </a:t>
                </a:r>
                <a:r>
                  <a:rPr lang="en-US" sz="2600" dirty="0">
                    <a:latin typeface="Karla" charset="0"/>
                    <a:ea typeface="Karla" charset="0"/>
                    <a:cs typeface="Karla" charset="0"/>
                  </a:rPr>
                  <a:t>we </a:t>
                </a:r>
                <a:r>
                  <a:rPr lang="en-US" sz="2600" dirty="0" smtClean="0">
                    <a:latin typeface="Karla" charset="0"/>
                    <a:ea typeface="Karla" charset="0"/>
                    <a:cs typeface="Karla" charset="0"/>
                  </a:rPr>
                  <a:t>can compute </a:t>
                </a:r>
                <a14:m>
                  <m:oMath xmlns:m="http://schemas.openxmlformats.org/officeDocument/2006/math">
                    <m:r>
                      <a:rPr lang="en-US" sz="2600" i="1">
                        <a:latin typeface="Cambria Math" charset="0"/>
                        <a:ea typeface="Karla" charset="0"/>
                        <a:cs typeface="Karla" charset="0"/>
                      </a:rPr>
                      <m:t>𝑆𝐸</m:t>
                    </m:r>
                    <m:d>
                      <m:dPr>
                        <m:ctrlPr>
                          <a:rPr lang="en-US" sz="2600" i="1">
                            <a:latin typeface="Cambria Math" charset="0"/>
                            <a:ea typeface="Karla" charset="0"/>
                            <a:cs typeface="Karla" charset="0"/>
                          </a:rPr>
                        </m:ctrlPr>
                      </m:dPr>
                      <m:e>
                        <m:sSub>
                          <m:sSubPr>
                            <m:ctrlPr>
                              <a:rPr lang="en-US" sz="2600" i="1">
                                <a:latin typeface="Cambria Math" charset="0"/>
                                <a:ea typeface="Karla" charset="0"/>
                                <a:cs typeface="Karla" charset="0"/>
                              </a:rPr>
                            </m:ctrlPr>
                          </m:sSubPr>
                          <m:e>
                            <m:acc>
                              <m:accPr>
                                <m:chr m:val="̂"/>
                                <m:ctrlPr>
                                  <a:rPr lang="en-US" sz="2600" i="1">
                                    <a:latin typeface="Cambria Math"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Karla" charset="0"/>
                                <a:cs typeface="Karla" charset="0"/>
                              </a:rPr>
                              <m:t>0</m:t>
                            </m:r>
                          </m:sub>
                        </m:sSub>
                      </m:e>
                    </m:d>
                    <m:r>
                      <a:rPr lang="en-US" sz="2600" i="1">
                        <a:latin typeface="Cambria Math" charset="0"/>
                        <a:ea typeface="Karla" charset="0"/>
                        <a:cs typeface="Karla" charset="0"/>
                      </a:rPr>
                      <m:t>,</m:t>
                    </m:r>
                    <m:r>
                      <a:rPr lang="en-US" sz="2600" i="1">
                        <a:latin typeface="Cambria Math" charset="0"/>
                        <a:ea typeface="Karla" charset="0"/>
                        <a:cs typeface="Karla" charset="0"/>
                      </a:rPr>
                      <m:t>𝑆𝐸</m:t>
                    </m:r>
                    <m:d>
                      <m:dPr>
                        <m:ctrlPr>
                          <a:rPr lang="en-US" sz="2600" i="1">
                            <a:latin typeface="Cambria Math" charset="0"/>
                            <a:ea typeface="Karla" charset="0"/>
                            <a:cs typeface="Karla" charset="0"/>
                          </a:rPr>
                        </m:ctrlPr>
                      </m:dPr>
                      <m:e>
                        <m:sSub>
                          <m:sSubPr>
                            <m:ctrlPr>
                              <a:rPr lang="en-US" sz="2600" i="1">
                                <a:latin typeface="Cambria Math" charset="0"/>
                                <a:ea typeface="Karla" charset="0"/>
                                <a:cs typeface="Karla" charset="0"/>
                              </a:rPr>
                            </m:ctrlPr>
                          </m:sSubPr>
                          <m:e>
                            <m:acc>
                              <m:accPr>
                                <m:chr m:val="̂"/>
                                <m:ctrlPr>
                                  <a:rPr lang="en-US" sz="2600" i="1">
                                    <a:latin typeface="Cambria Math"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Cambria Math" charset="0"/>
                                <a:cs typeface="Cambria Math" charset="0"/>
                              </a:rPr>
                              <m:t>1</m:t>
                            </m:r>
                          </m:sub>
                        </m:sSub>
                      </m:e>
                    </m:d>
                  </m:oMath>
                </a14:m>
                <a:r>
                  <a:rPr lang="en-US" sz="2600" dirty="0" smtClean="0">
                    <a:latin typeface="Karla" charset="0"/>
                    <a:ea typeface="Karla" charset="0"/>
                    <a:cs typeface="Karla" charset="0"/>
                  </a:rPr>
                  <a:t> analytically </a:t>
                </a:r>
                <a:r>
                  <a:rPr lang="en-US" sz="2600" dirty="0">
                    <a:latin typeface="Karla" charset="0"/>
                    <a:ea typeface="Karla" charset="0"/>
                    <a:cs typeface="Karla" charset="0"/>
                  </a:rPr>
                  <a:t>using </a:t>
                </a:r>
                <a:r>
                  <a:rPr lang="en-US" sz="2600" dirty="0" smtClean="0">
                    <a:latin typeface="Karla" charset="0"/>
                    <a:ea typeface="Karla" charset="0"/>
                    <a:cs typeface="Karla" charset="0"/>
                  </a:rPr>
                  <a:t>the formulae below (no need to </a:t>
                </a:r>
                <a:r>
                  <a:rPr lang="en-US" sz="2600" dirty="0" err="1" smtClean="0">
                    <a:latin typeface="Karla" charset="0"/>
                    <a:ea typeface="Karla" charset="0"/>
                    <a:cs typeface="Karla" charset="0"/>
                  </a:rPr>
                  <a:t>bootdstrap</a:t>
                </a:r>
                <a:r>
                  <a:rPr lang="en-US" sz="2600" dirty="0" smtClean="0">
                    <a:latin typeface="Karla" charset="0"/>
                    <a:ea typeface="Karla" charset="0"/>
                    <a:cs typeface="Karla" charset="0"/>
                  </a:rPr>
                  <a:t>):</a:t>
                </a:r>
              </a:p>
              <a:p>
                <a:pPr>
                  <a:spcAft>
                    <a:spcPts val="1200"/>
                  </a:spcAft>
                </a:pPr>
                <a:endParaRPr lang="en-US" dirty="0">
                  <a:latin typeface="Karla" charset="0"/>
                  <a:ea typeface="Karla" charset="0"/>
                  <a:cs typeface="Karla" charset="0"/>
                </a:endParaRPr>
              </a:p>
              <a:p>
                <a:pPr>
                  <a:spcAft>
                    <a:spcPts val="1200"/>
                  </a:spcAft>
                </a:pPr>
                <a:endParaRPr lang="en-US" dirty="0" smtClean="0">
                  <a:latin typeface="Karla" charset="0"/>
                  <a:ea typeface="Karla" charset="0"/>
                  <a:cs typeface="Karla" charset="0"/>
                </a:endParaRPr>
              </a:p>
              <a:p>
                <a:pPr>
                  <a:spcAft>
                    <a:spcPts val="600"/>
                  </a:spcAft>
                </a:pPr>
                <a:endParaRPr lang="en-US" dirty="0" smtClean="0">
                  <a:latin typeface="Karla" charset="0"/>
                  <a:ea typeface="Karla" charset="0"/>
                  <a:cs typeface="Karla" charset="0"/>
                </a:endParaRPr>
              </a:p>
              <a:p>
                <a:pPr>
                  <a:spcAft>
                    <a:spcPts val="1200"/>
                  </a:spcAft>
                </a:pPr>
                <a:endParaRPr lang="en-US" dirty="0" smtClean="0">
                  <a:latin typeface="Karla" charset="0"/>
                  <a:ea typeface="Karla" charset="0"/>
                  <a:cs typeface="Karla" charset="0"/>
                </a:endParaRPr>
              </a:p>
              <a:p>
                <a:pPr>
                  <a:spcAft>
                    <a:spcPts val="1200"/>
                  </a:spcAft>
                </a:pPr>
                <a:r>
                  <a:rPr lang="en-US" dirty="0" smtClean="0">
                    <a:latin typeface="Karla" charset="0"/>
                    <a:ea typeface="Karla" charset="0"/>
                    <a:cs typeface="Karla" charset="0"/>
                  </a:rPr>
                  <a:t> </a:t>
                </a:r>
              </a:p>
              <a:p>
                <a:pPr>
                  <a:spcAft>
                    <a:spcPts val="1200"/>
                  </a:spcAft>
                </a:pPr>
                <a:r>
                  <a:rPr lang="en-US" dirty="0">
                    <a:latin typeface="Karla" charset="0"/>
                    <a:ea typeface="Karla" charset="0"/>
                    <a:cs typeface="Karla"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3999" y="983807"/>
                <a:ext cx="11588001" cy="2111143"/>
              </a:xfrm>
              <a:blipFill rotWithShape="0">
                <a:blip r:embed="rId3"/>
                <a:stretch>
                  <a:fillRect l="-947" t="-2594"/>
                </a:stretch>
              </a:blipFill>
            </p:spPr>
            <p:txBody>
              <a:bodyPr/>
              <a:lstStyle/>
              <a:p>
                <a:r>
                  <a:rPr lang="en-US">
                    <a:noFill/>
                  </a:rPr>
                  <a:t> </a:t>
                </a:r>
              </a:p>
            </p:txBody>
          </p:sp>
        </mc:Fallback>
      </mc:AlternateContent>
      <p:pic>
        <p:nvPicPr>
          <p:cNvPr id="4" name="Picture 3"/>
          <p:cNvPicPr>
            <a:picLocks noChangeAspect="1"/>
          </p:cNvPicPr>
          <p:nvPr/>
        </p:nvPicPr>
        <p:blipFill>
          <a:blip r:embed="rId4">
            <a:alphaModFix amt="83000"/>
          </a:blip>
          <a:stretch>
            <a:fillRect/>
          </a:stretch>
        </p:blipFill>
        <p:spPr>
          <a:xfrm>
            <a:off x="3773771" y="3347079"/>
            <a:ext cx="5248455" cy="2221256"/>
          </a:xfrm>
          <a:prstGeom prst="rect">
            <a:avLst/>
          </a:prstGeom>
          <a:solidFill>
            <a:schemeClr val="bg2"/>
          </a:solidFill>
          <a:ln>
            <a:solidFill>
              <a:srgbClr val="C00000"/>
            </a:solidFill>
          </a:ln>
        </p:spPr>
      </p:pic>
    </p:spTree>
    <p:extLst>
      <p:ext uri="{BB962C8B-B14F-4D97-AF65-F5344CB8AC3E}">
        <p14:creationId xmlns:p14="http://schemas.microsoft.com/office/powerpoint/2010/main" val="410976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Estimate </a:t>
                </a:r>
                <a:r>
                  <a:rPr lang="en-US" sz="2400" b="1" dirty="0">
                    <a:latin typeface="Karla" charset="0"/>
                    <a:ea typeface="Karla" charset="0"/>
                    <a:cs typeface="Karla" charset="0"/>
                  </a:rPr>
                  <a:t>of the regression </a:t>
                </a:r>
                <a:r>
                  <a:rPr lang="en-US" sz="2400" b="1"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78950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3455137" y="1177758"/>
            <a:ext cx="4626631" cy="2006946"/>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1000836" y="1419484"/>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000836" y="1419484"/>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7" name="Straight Connector 6"/>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736671" y="3880601"/>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p>
              <a:p>
                <a:pPr>
                  <a:spcAft>
                    <a:spcPts val="1200"/>
                  </a:spcAft>
                </a:pPr>
                <a:endParaRPr lang="en-US" sz="2400" b="0" dirty="0" smtClean="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736671" y="3880601"/>
                <a:ext cx="11106037" cy="2111143"/>
              </a:xfrm>
              <a:blipFill rotWithShape="0">
                <a:blip r:embed="rId5"/>
                <a:stretch>
                  <a:fillRect l="-878" t="-2312" r="-1207"/>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13622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39" y="251037"/>
            <a:ext cx="11493416" cy="767276"/>
          </a:xfrm>
        </p:spPr>
        <p:txBody>
          <a:bodyPr/>
          <a:lstStyle/>
          <a:p>
            <a:r>
              <a:rPr lang="en-US"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5728" y="1199202"/>
                <a:ext cx="11106037" cy="2111143"/>
              </a:xfrm>
            </p:spPr>
            <p:txBody>
              <a:bodyPr/>
              <a:lstStyle/>
              <a:p>
                <a:pPr>
                  <a:spcAft>
                    <a:spcPts val="1200"/>
                  </a:spcAft>
                </a:pPr>
                <a:r>
                  <a:rPr lang="en-US" sz="2400" dirty="0" smtClean="0">
                    <a:latin typeface="Karla" charset="0"/>
                    <a:ea typeface="Karla" charset="0"/>
                    <a:cs typeface="Karla" charset="0"/>
                  </a:rPr>
                  <a:t>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bSup>
                      <m:sSubSupPr>
                        <m:ctrlPr>
                          <a:rPr lang="en-US" sz="2400" b="0" i="1" smtClean="0">
                            <a:latin typeface="Cambria Math" charset="0"/>
                            <a:ea typeface="Karla" charset="0"/>
                            <a:cs typeface="Karla" charset="0"/>
                          </a:rPr>
                        </m:ctrlPr>
                      </m:sSubSupPr>
                      <m:e>
                        <m:r>
                          <a:rPr lang="en-US" sz="2400" i="1" smtClean="0">
                            <a:latin typeface="Cambria Math" charset="0"/>
                            <a:ea typeface="Karla" charset="0"/>
                            <a:cs typeface="Karla" charset="0"/>
                          </a:rPr>
                          <m:t>𝜎</m:t>
                        </m:r>
                      </m:e>
                      <m:sub>
                        <m:r>
                          <a:rPr lang="en-US" sz="2400" b="0" i="1" smtClean="0">
                            <a:latin typeface="Cambria Math" charset="0"/>
                            <a:ea typeface="Karla" charset="0"/>
                            <a:cs typeface="Karla" charset="0"/>
                          </a:rPr>
                          <m:t>𝜖</m:t>
                        </m:r>
                      </m:sub>
                      <m:sup>
                        <m:r>
                          <a:rPr lang="en-US" sz="2400" b="0" i="1" smtClean="0">
                            <a:latin typeface="Cambria Math" charset="0"/>
                            <a:ea typeface="Karla" charset="0"/>
                            <a:cs typeface="Karla" charset="0"/>
                          </a:rPr>
                          <m:t>2</m:t>
                        </m:r>
                      </m:sup>
                    </m:sSub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5728" y="1199202"/>
                <a:ext cx="11106037" cy="2111143"/>
              </a:xfrm>
              <a:blipFill rotWithShape="0">
                <a:blip r:embed="rId2"/>
                <a:stretch>
                  <a:fillRect l="-823" t="-2312" b="-14162"/>
                </a:stretch>
              </a:blipFill>
            </p:spPr>
            <p:txBody>
              <a:bodyPr/>
              <a:lstStyle/>
              <a:p>
                <a:r>
                  <a:rPr lang="en-US">
                    <a:noFill/>
                  </a:rPr>
                  <a:t> </a:t>
                </a:r>
              </a:p>
            </p:txBody>
          </p:sp>
        </mc:Fallback>
      </mc:AlternateContent>
      <p:pic>
        <p:nvPicPr>
          <p:cNvPr id="4" name="Picture 3"/>
          <p:cNvPicPr>
            <a:picLocks noChangeAspect="1"/>
          </p:cNvPicPr>
          <p:nvPr/>
        </p:nvPicPr>
        <p:blipFill>
          <a:blip r:embed="rId3">
            <a:alphaModFix amt="81000"/>
          </a:blip>
          <a:stretch>
            <a:fillRect/>
          </a:stretch>
        </p:blipFill>
        <p:spPr>
          <a:xfrm>
            <a:off x="3654043" y="3778369"/>
            <a:ext cx="5189745" cy="1026543"/>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5" name="Rectangle 4"/>
              <p:cNvSpPr/>
              <p:nvPr/>
            </p:nvSpPr>
            <p:spPr>
              <a:xfrm>
                <a:off x="1194486" y="5272936"/>
                <a:ext cx="9815384" cy="1138773"/>
              </a:xfrm>
              <a:prstGeom prst="rect">
                <a:avLst/>
              </a:prstGeom>
            </p:spPr>
            <p:txBody>
              <a:bodyPr wrap="square">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Remember:</a:t>
                </a:r>
              </a:p>
              <a:p>
                <a:pPr>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𝑖</m:t>
                              </m:r>
                            </m:sub>
                          </m:sSub>
                        </m:e>
                      </m:d>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𝜖</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𝜖</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𝑦</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𝑓</m:t>
                      </m:r>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oMath>
                  </m:oMathPara>
                </a14:m>
                <a:endParaRPr lang="en-US" sz="2400" dirty="0">
                  <a:solidFill>
                    <a:schemeClr val="tx1">
                      <a:lumMod val="75000"/>
                      <a:lumOff val="2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194486" y="5272936"/>
                <a:ext cx="9815384" cy="1138773"/>
              </a:xfrm>
              <a:prstGeom prst="rect">
                <a:avLst/>
              </a:prstGeom>
              <a:blipFill rotWithShape="0">
                <a:blip r:embed="rId4"/>
                <a:stretch>
                  <a:fillRect l="-994" t="-4278"/>
                </a:stretch>
              </a:blipFill>
            </p:spPr>
            <p:txBody>
              <a:bodyPr/>
              <a:lstStyle/>
              <a:p>
                <a:r>
                  <a:rPr lang="en-US">
                    <a:noFill/>
                  </a:rPr>
                  <a:t> </a:t>
                </a:r>
              </a:p>
            </p:txBody>
          </p:sp>
        </mc:Fallback>
      </mc:AlternateContent>
    </p:spTree>
    <p:extLst>
      <p:ext uri="{BB962C8B-B14F-4D97-AF65-F5344CB8AC3E}">
        <p14:creationId xmlns:p14="http://schemas.microsoft.com/office/powerpoint/2010/main" val="13597932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smtClean="0">
                  <a:solidFill>
                    <a:schemeClr val="tx1">
                      <a:lumMod val="75000"/>
                      <a:lumOff val="25000"/>
                    </a:schemeClr>
                  </a:solidFill>
                  <a:latin typeface="Karla" charset="0"/>
                  <a:ea typeface="Karla" charset="0"/>
                  <a:cs typeface="Karla"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smtClean="0">
                    <a:solidFill>
                      <a:schemeClr val="accent2"/>
                    </a:solidFill>
                    <a:latin typeface="Karla" charset="0"/>
                    <a:ea typeface="Karla" charset="0"/>
                    <a:cs typeface="Karla" charset="0"/>
                  </a:rPr>
                  <a:t>Question: </a:t>
                </a:r>
                <a:r>
                  <a:rPr lang="en-US" sz="2600" dirty="0" smtClean="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smtClean="0">
                    <a:solidFill>
                      <a:schemeClr val="tx1">
                        <a:lumMod val="75000"/>
                        <a:lumOff val="25000"/>
                      </a:schemeClr>
                    </a:solidFill>
                    <a:latin typeface="Karla" charset="0"/>
                    <a:ea typeface="Karla" charset="0"/>
                    <a:cs typeface="Karla" charset="0"/>
                  </a:rPr>
                  <a:t>, </a:t>
                </a:r>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smtClean="0">
                    <a:solidFill>
                      <a:schemeClr val="tx1">
                        <a:lumMod val="75000"/>
                        <a:lumOff val="25000"/>
                      </a:schemeClr>
                    </a:solidFill>
                    <a:latin typeface="Karla" charset="0"/>
                    <a:ea typeface="Karla" charset="0"/>
                    <a:cs typeface="Karla" charset="0"/>
                  </a:rPr>
                  <a:t>under these scenarios?</a:t>
                </a:r>
                <a:endParaRPr lang="en-US" sz="2600" i="1" dirty="0" smtClean="0">
                  <a:solidFill>
                    <a:schemeClr val="tx1">
                      <a:lumMod val="75000"/>
                      <a:lumOff val="25000"/>
                    </a:schemeClr>
                  </a:solidFill>
                  <a:latin typeface="Karla" charset="0"/>
                  <a:ea typeface="Karla" charset="0"/>
                  <a:cs typeface="Karla"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
        <p:nvSpPr>
          <p:cNvPr id="12" name="Slide Number Placeholder 11"/>
          <p:cNvSpPr>
            <a:spLocks noGrp="1"/>
          </p:cNvSpPr>
          <p:nvPr>
            <p:ph type="sldNum" sz="quarter" idx="12"/>
          </p:nvPr>
        </p:nvSpPr>
        <p:spPr/>
        <p:txBody>
          <a:bodyPr/>
          <a:lstStyle/>
          <a:p>
            <a:fld id="{81B7CCDB-6D39-0547-B7B3-C80E39D6513A}" type="slidenum">
              <a:rPr lang="en-US" smtClean="0"/>
              <a:t>61</a:t>
            </a:fld>
            <a:endParaRPr lang="en-US"/>
          </a:p>
        </p:txBody>
      </p:sp>
    </p:spTree>
    <p:extLst>
      <p:ext uri="{BB962C8B-B14F-4D97-AF65-F5344CB8AC3E}">
        <p14:creationId xmlns:p14="http://schemas.microsoft.com/office/powerpoint/2010/main" val="20872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The</a:t>
            </a:r>
            <a:r>
              <a:rPr lang="en-US" sz="2400" b="1"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following results  are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with added </a:t>
            </a:r>
            <a:r>
              <a:rPr lang="en-US" sz="2400" b="1" dirty="0" smtClean="0">
                <a:solidFill>
                  <a:schemeClr val="tx1">
                    <a:lumMod val="75000"/>
                    <a:lumOff val="25000"/>
                  </a:schemeClr>
                </a:solidFill>
                <a:latin typeface="Karla" charset="0"/>
                <a:ea typeface="Karla" charset="0"/>
                <a:cs typeface="Karla" charset="0"/>
              </a:rPr>
              <a:t>extra</a:t>
            </a:r>
            <a:r>
              <a:rPr lang="en-US" sz="2400" dirty="0" smtClean="0">
                <a:solidFill>
                  <a:schemeClr val="tx1">
                    <a:lumMod val="75000"/>
                    <a:lumOff val="25000"/>
                  </a:schemeClr>
                </a:solidFill>
                <a:latin typeface="Karla" charset="0"/>
                <a:ea typeface="Karla" charset="0"/>
                <a:cs typeface="Karla" charset="0"/>
              </a:rPr>
              <a:t> noise: </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212251" cy="369332"/>
          </a:xfrm>
          <a:prstGeom prst="rect">
            <a:avLst/>
          </a:prstGeom>
          <a:noFill/>
        </p:spPr>
        <p:txBody>
          <a:bodyPr wrap="square" rtlCol="0">
            <a:spAutoFit/>
          </a:bodyPr>
          <a:lstStyle/>
          <a:p>
            <a:r>
              <a:rPr lang="en-US" dirty="0" smtClean="0">
                <a:solidFill>
                  <a:schemeClr val="tx1">
                    <a:lumMod val="75000"/>
                    <a:lumOff val="25000"/>
                  </a:schemeClr>
                </a:solidFill>
              </a:rPr>
              <a:t>This makes no sense?</a:t>
            </a:r>
            <a:endParaRPr lang="en-US" dirty="0">
              <a:solidFill>
                <a:schemeClr val="tx1">
                  <a:lumMod val="75000"/>
                  <a:lumOff val="25000"/>
                </a:schemeClr>
              </a:solidFill>
            </a:endParaRPr>
          </a:p>
        </p:txBody>
      </p:sp>
      <p:sp>
        <p:nvSpPr>
          <p:cNvPr id="12" name="Slide Number Placeholder 11"/>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197111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smtClean="0">
                <a:solidFill>
                  <a:schemeClr val="accent2"/>
                </a:solidFill>
                <a:latin typeface="Karla" charset="0"/>
                <a:ea typeface="Karla" charset="0"/>
                <a:cs typeface="Karla" charset="0"/>
              </a:rPr>
              <a:t>Exercise: </a:t>
            </a:r>
            <a:r>
              <a:rPr lang="en-US" dirty="0" smtClean="0">
                <a:solidFill>
                  <a:schemeClr val="tx1"/>
                </a:solidFill>
                <a:latin typeface="Karla" charset="0"/>
                <a:ea typeface="Karla" charset="0"/>
                <a:cs typeface="Karla" charset="0"/>
              </a:rPr>
              <a:t>Duplicate the following results for the </a:t>
            </a:r>
            <a:r>
              <a:rPr lang="en-US" smtClean="0">
                <a:solidFill>
                  <a:schemeClr val="tx1"/>
                </a:solidFill>
                <a:latin typeface="Karla" charset="0"/>
                <a:ea typeface="Karla" charset="0"/>
                <a:cs typeface="Karla" charset="0"/>
              </a:rPr>
              <a:t>coefficients for TV </a:t>
            </a:r>
            <a:r>
              <a:rPr lang="en-US" dirty="0" smtClean="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88576826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smtClean="0"/>
                            <a:t>0.0023</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88576826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smtClean="0"/>
                            <a:t>0.0023</a:t>
                          </a:r>
                          <a:endParaRPr lang="en-US" dirty="0"/>
                        </a:p>
                      </a:txBody>
                      <a:tcPr/>
                    </a:tc>
                  </a:tr>
                </a:tbl>
              </a:graphicData>
            </a:graphic>
          </p:graphicFrame>
        </mc:Fallback>
      </mc:AlternateContent>
    </p:spTree>
    <p:extLst>
      <p:ext uri="{BB962C8B-B14F-4D97-AF65-F5344CB8AC3E}">
        <p14:creationId xmlns:p14="http://schemas.microsoft.com/office/powerpoint/2010/main" val="5247528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Evaluating </a:t>
                </a:r>
                <a:r>
                  <a:rPr lang="en-US" sz="2400" b="1" dirty="0">
                    <a:latin typeface="Karla" charset="0"/>
                    <a:ea typeface="Karla" charset="0"/>
                    <a:cs typeface="Karla" charset="0"/>
                  </a:rPr>
                  <a:t>Significance of </a:t>
                </a:r>
                <a:r>
                  <a:rPr lang="en-US" sz="2400" b="1" dirty="0" smtClean="0">
                    <a:latin typeface="Karla" charset="0"/>
                    <a:ea typeface="Karla" charset="0"/>
                    <a:cs typeface="Karla" charset="0"/>
                  </a:rPr>
                  <a:t>Predictors</a:t>
                </a:r>
                <a:endParaRPr lang="en-US" sz="2000" b="1" dirty="0" smtClean="0">
                  <a:latin typeface="Karla" charset="0"/>
                  <a:ea typeface="Karla" charset="0"/>
                  <a:cs typeface="Karla" charset="0"/>
                </a:endParaRPr>
              </a:p>
              <a:p>
                <a:pPr marL="1085820" lvl="1" indent="-342900">
                  <a:spcBef>
                    <a:spcPts val="600"/>
                  </a:spcBef>
                  <a:spcAft>
                    <a:spcPts val="600"/>
                  </a:spcAft>
                  <a:buFont typeface="Arial" charset="0"/>
                  <a:buChar char="•"/>
                </a:pPr>
                <a:r>
                  <a:rPr lang="en-US" sz="2000" b="1" dirty="0" smtClean="0">
                    <a:latin typeface="Karla" charset="0"/>
                    <a:ea typeface="Karla" charset="0"/>
                    <a:cs typeface="Karla" charset="0"/>
                  </a:rPr>
                  <a:t>Hypothesis Testing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b="-782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2587630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Predictors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69553" y="1183069"/>
                <a:ext cx="10452894" cy="4948722"/>
              </a:xfrm>
            </p:spPr>
            <p:txBody>
              <a:bodyPr/>
              <a:lstStyle/>
              <a:p>
                <a:pPr>
                  <a:spcBef>
                    <a:spcPts val="0"/>
                  </a:spcBef>
                  <a:spcAft>
                    <a:spcPts val="1200"/>
                  </a:spcAft>
                </a:pPr>
                <a:r>
                  <a:rPr lang="en-US" sz="2400" b="1" dirty="0" smtClean="0"/>
                  <a:t>Question: </a:t>
                </a:r>
                <a:r>
                  <a:rPr lang="en-US" sz="2400" dirty="0" smtClean="0"/>
                  <a:t>What do you think a predictor coefficient means?</a:t>
                </a:r>
              </a:p>
              <a:p>
                <a:pPr algn="ctr">
                  <a:spcBef>
                    <a:spcPts val="1800"/>
                  </a:spcBef>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smtClean="0">
                  <a:solidFill>
                    <a:schemeClr val="tx1">
                      <a:lumMod val="75000"/>
                      <a:lumOff val="25000"/>
                    </a:schemeClr>
                  </a:solidFill>
                </a:endParaRPr>
              </a:p>
              <a:p>
                <a:pPr>
                  <a:spcBef>
                    <a:spcPts val="0"/>
                  </a:spcBef>
                  <a:spcAft>
                    <a:spcPts val="600"/>
                  </a:spcAft>
                </a:pPr>
                <a:r>
                  <a:rPr lang="en-US" sz="2400" dirty="0" smtClean="0">
                    <a:solidFill>
                      <a:schemeClr val="accent2">
                        <a:lumMod val="75000"/>
                      </a:schemeClr>
                    </a:solidFill>
                  </a:rPr>
                  <a:t>What does 7.5 mean and what does 0.04 mean?</a:t>
                </a:r>
              </a:p>
              <a:p>
                <a:pPr>
                  <a:spcBef>
                    <a:spcPts val="1200"/>
                  </a:spcBef>
                  <a:spcAft>
                    <a:spcPts val="600"/>
                  </a:spcAft>
                </a:pPr>
                <a:r>
                  <a:rPr lang="en-US" sz="2400" dirty="0" smtClean="0">
                    <a:solidFill>
                      <a:schemeClr val="tx1">
                        <a:lumMod val="75000"/>
                        <a:lumOff val="25000"/>
                      </a:schemeClr>
                    </a:solidFill>
                  </a:rPr>
                  <a:t>If we increase the TV by $1000, what would you expect the increase in sales to be? </a:t>
                </a:r>
              </a:p>
              <a:p>
                <a:pPr>
                  <a:spcBef>
                    <a:spcPts val="1200"/>
                  </a:spcBef>
                  <a:spcAft>
                    <a:spcPts val="600"/>
                  </a:spcAft>
                </a:pPr>
                <a:r>
                  <a:rPr lang="en-US" sz="2400" dirty="0" smtClean="0">
                    <a:solidFill>
                      <a:schemeClr val="tx1">
                        <a:lumMod val="75000"/>
                        <a:lumOff val="25000"/>
                      </a:schemeClr>
                    </a:solidFill>
                  </a:rPr>
                  <a:t>What if?                                    </a:t>
                </a:r>
                <a14:m>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a14:m>
                <a:endParaRPr lang="en-US" sz="3200" b="1" dirty="0">
                  <a:solidFill>
                    <a:schemeClr val="tx1">
                      <a:lumMod val="75000"/>
                      <a:lumOff val="25000"/>
                    </a:schemeClr>
                  </a:solidFill>
                </a:endParaRPr>
              </a:p>
              <a:p>
                <a:pPr>
                  <a:spcBef>
                    <a:spcPts val="0"/>
                  </a:spcBef>
                  <a:spcAft>
                    <a:spcPts val="600"/>
                  </a:spcAft>
                </a:pPr>
                <a:endParaRPr lang="en-US" sz="2400" dirty="0" smtClean="0">
                  <a:solidFill>
                    <a:schemeClr val="tx1">
                      <a:lumMod val="75000"/>
                      <a:lumOff val="25000"/>
                    </a:schemeClr>
                  </a:solidFill>
                </a:endParaRPr>
              </a:p>
              <a:p>
                <a:pPr>
                  <a:spcBef>
                    <a:spcPts val="0"/>
                  </a:spcBef>
                  <a:spcAft>
                    <a:spcPts val="600"/>
                  </a:spcAft>
                </a:pPr>
                <a:r>
                  <a:rPr lang="en-US" sz="2400" dirty="0" smtClean="0">
                    <a:solidFill>
                      <a:schemeClr val="tx1">
                        <a:lumMod val="75000"/>
                        <a:lumOff val="25000"/>
                      </a:schemeClr>
                    </a:solidFill>
                  </a:rPr>
                  <a:t> </a:t>
                </a:r>
              </a:p>
              <a:p>
                <a:pPr>
                  <a:spcBef>
                    <a:spcPts val="0"/>
                  </a:spcBef>
                  <a:spcAft>
                    <a:spcPts val="600"/>
                  </a:spcAft>
                </a:pPr>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69553" y="1183069"/>
                <a:ext cx="10452894" cy="4948722"/>
              </a:xfrm>
              <a:blipFill rotWithShape="0">
                <a:blip r:embed="rId3"/>
                <a:stretch>
                  <a:fillRect l="-933" t="-9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sp>
        <p:nvSpPr>
          <p:cNvPr id="5" name="TextBox 4"/>
          <p:cNvSpPr txBox="1"/>
          <p:nvPr/>
        </p:nvSpPr>
        <p:spPr>
          <a:xfrm>
            <a:off x="869553" y="5002681"/>
            <a:ext cx="10973155" cy="830997"/>
          </a:xfrm>
          <a:prstGeom prst="rect">
            <a:avLst/>
          </a:prstGeom>
          <a:solidFill>
            <a:schemeClr val="bg1">
              <a:lumMod val="85000"/>
            </a:schemeClr>
          </a:solidFill>
          <a:ln>
            <a:solidFill>
              <a:srgbClr val="C00000"/>
            </a:solidFill>
          </a:ln>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The interpretation of the predictors</a:t>
            </a:r>
            <a:r>
              <a:rPr lang="en-US" sz="2400" dirty="0">
                <a:solidFill>
                  <a:schemeClr val="tx1">
                    <a:lumMod val="75000"/>
                    <a:lumOff val="25000"/>
                  </a:schemeClr>
                </a:solidFill>
                <a:latin typeface="Karla" charset="0"/>
                <a:ea typeface="Karla" charset="0"/>
                <a:cs typeface="Karla" charset="0"/>
              </a:rPr>
              <a:t> depends on the values but decisions depend on how much we trust these </a:t>
            </a:r>
            <a:r>
              <a:rPr lang="en-US" sz="2400" dirty="0" smtClean="0">
                <a:solidFill>
                  <a:schemeClr val="tx1">
                    <a:lumMod val="75000"/>
                    <a:lumOff val="25000"/>
                  </a:schemeClr>
                </a:solidFill>
                <a:latin typeface="Karla" charset="0"/>
                <a:ea typeface="Karla" charset="0"/>
                <a:cs typeface="Karla" charset="0"/>
              </a:rPr>
              <a:t>values.</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7931524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66</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smtClean="0"/>
              <a:t>And also we </a:t>
            </a:r>
            <a:r>
              <a:rPr lang="en-US" sz="2400" dirty="0"/>
              <a:t>can answer the question, </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Before we answer this question, we need to answer another question.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008509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67</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smtClean="0"/>
              <a:t>And also we </a:t>
            </a:r>
            <a:r>
              <a:rPr lang="en-US" sz="2400" dirty="0"/>
              <a:t>can answer the question, </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236654"/>
            <a:ext cx="9787007" cy="830997"/>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Now we know how to generate these distributions we are ready to </a:t>
            </a:r>
            <a:r>
              <a:rPr lang="en-US" sz="2400" smtClean="0">
                <a:solidFill>
                  <a:schemeClr val="tx1">
                    <a:lumMod val="75000"/>
                    <a:lumOff val="25000"/>
                  </a:schemeClr>
                </a:solidFill>
                <a:latin typeface="Karla" charset="0"/>
                <a:ea typeface="Karla" charset="0"/>
                <a:cs typeface="Karla" charset="0"/>
              </a:rPr>
              <a:t>answer </a:t>
            </a:r>
            <a:r>
              <a:rPr lang="en-US" sz="2400"/>
              <a:t>’how significant are the predictors?’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014450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68</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Now we can answer the question, ’how </a:t>
            </a:r>
            <a:r>
              <a:rPr lang="en-US" sz="2400" dirty="0"/>
              <a:t>significant are the predictors?’ Here we show the same analysis for all three predictors. </a:t>
            </a:r>
          </a:p>
          <a:p>
            <a:r>
              <a:rPr lang="en-US" sz="2400" dirty="0" smtClean="0"/>
              <a:t>This </a:t>
            </a:r>
            <a:r>
              <a:rPr lang="en-US" sz="2400" dirty="0"/>
              <a:t>is called hypothesis testing which we will visit again later </a:t>
            </a:r>
            <a:r>
              <a:rPr lang="en-US" sz="2400" dirty="0" smtClean="0"/>
              <a:t>in this adventure together.</a:t>
            </a:r>
            <a:endParaRPr lang="en-US" sz="2400" dirty="0"/>
          </a:p>
        </p:txBody>
      </p:sp>
    </p:spTree>
    <p:extLst>
      <p:ext uri="{BB962C8B-B14F-4D97-AF65-F5344CB8AC3E}">
        <p14:creationId xmlns:p14="http://schemas.microsoft.com/office/powerpoint/2010/main" val="378579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smtClean="0"/>
              <a:t>Hypothesis testing </a:t>
            </a:r>
            <a:r>
              <a:rPr lang="en-US" sz="3200" dirty="0"/>
              <a:t>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smtClean="0"/>
              <a:t>.</a:t>
            </a:r>
          </a:p>
        </p:txBody>
      </p:sp>
      <p:sp>
        <p:nvSpPr>
          <p:cNvPr id="2" name="Slide Number Placeholder 1"/>
          <p:cNvSpPr>
            <a:spLocks noGrp="1"/>
          </p:cNvSpPr>
          <p:nvPr>
            <p:ph type="sldNum" sz="quarter" idx="12"/>
          </p:nvPr>
        </p:nvSpPr>
        <p:spPr/>
        <p:txBody>
          <a:bodyPr/>
          <a:lstStyle/>
          <a:p>
            <a:fld id="{81B7CCDB-6D39-0547-B7B3-C80E39D6513A}" type="slidenum">
              <a:rPr lang="en-US" smtClean="0"/>
              <a:t>69</a:t>
            </a:fld>
            <a:endParaRPr lang="en-US"/>
          </a:p>
        </p:txBody>
      </p:sp>
    </p:spTree>
    <p:extLst>
      <p:ext uri="{BB962C8B-B14F-4D97-AF65-F5344CB8AC3E}">
        <p14:creationId xmlns:p14="http://schemas.microsoft.com/office/powerpoint/2010/main" val="8681393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gridCol w="1025611"/>
              </a:tblGrid>
              <a:tr h="283794">
                <a:tc>
                  <a:txBody>
                    <a:bodyPr/>
                    <a:lstStyle/>
                    <a:p>
                      <a:r>
                        <a:rPr sz="1400" dirty="0"/>
                        <a:t>TV</a:t>
                      </a:r>
                    </a:p>
                  </a:txBody>
                  <a:tcPr/>
                </a:tc>
                <a:tc>
                  <a:txBody>
                    <a:bodyPr/>
                    <a:lstStyle/>
                    <a:p>
                      <a:r>
                        <a:rPr sz="1400"/>
                        <a:t>sales</a:t>
                      </a:r>
                    </a:p>
                  </a:txBody>
                  <a:tcPr/>
                </a:tc>
              </a:tr>
              <a:tr h="313493">
                <a:tc>
                  <a:txBody>
                    <a:bodyPr/>
                    <a:lstStyle/>
                    <a:p>
                      <a:r>
                        <a:rPr sz="1400" dirty="0"/>
                        <a:t>88.3</a:t>
                      </a:r>
                    </a:p>
                  </a:txBody>
                  <a:tcPr/>
                </a:tc>
                <a:tc>
                  <a:txBody>
                    <a:bodyPr/>
                    <a:lstStyle/>
                    <a:p>
                      <a:r>
                        <a:rPr sz="1400"/>
                        <a:t>22.1</a:t>
                      </a:r>
                    </a:p>
                  </a:txBody>
                  <a:tcPr/>
                </a:tc>
              </a:tr>
              <a:tr h="313493">
                <a:tc>
                  <a:txBody>
                    <a:bodyPr/>
                    <a:lstStyle/>
                    <a:p>
                      <a:r>
                        <a:rPr sz="1400"/>
                        <a:t>102.7</a:t>
                      </a:r>
                    </a:p>
                  </a:txBody>
                  <a:tcPr/>
                </a:tc>
                <a:tc>
                  <a:txBody>
                    <a:bodyPr/>
                    <a:lstStyle/>
                    <a:p>
                      <a:r>
                        <a:rPr sz="1400" dirty="0"/>
                        <a:t>10.4</a:t>
                      </a:r>
                    </a:p>
                  </a:txBody>
                  <a:tcPr/>
                </a:tc>
              </a:tr>
              <a:tr h="313493">
                <a:tc>
                  <a:txBody>
                    <a:bodyPr/>
                    <a:lstStyle/>
                    <a:p>
                      <a:r>
                        <a:rPr sz="1400" dirty="0"/>
                        <a:t>204.1</a:t>
                      </a:r>
                    </a:p>
                  </a:txBody>
                  <a:tcPr/>
                </a:tc>
                <a:tc>
                  <a:txBody>
                    <a:bodyPr/>
                    <a:lstStyle/>
                    <a:p>
                      <a:r>
                        <a:rPr sz="1400"/>
                        <a:t>9.3</a:t>
                      </a:r>
                    </a:p>
                  </a:txBody>
                  <a:tcPr/>
                </a:tc>
              </a:tr>
              <a:tr h="313493">
                <a:tc>
                  <a:txBody>
                    <a:bodyPr/>
                    <a:lstStyle/>
                    <a:p>
                      <a:r>
                        <a:rPr sz="1400"/>
                        <a:t>39.5</a:t>
                      </a:r>
                    </a:p>
                  </a:txBody>
                  <a:tcPr/>
                </a:tc>
                <a:tc>
                  <a:txBody>
                    <a:bodyPr/>
                    <a:lstStyle/>
                    <a:p>
                      <a:r>
                        <a:rPr sz="1400"/>
                        <a:t>18.5</a:t>
                      </a:r>
                    </a:p>
                  </a:txBody>
                  <a:tcPr/>
                </a:tc>
              </a:tr>
              <a:tr h="313493">
                <a:tc>
                  <a:txBody>
                    <a:bodyPr/>
                    <a:lstStyle/>
                    <a:p>
                      <a:r>
                        <a:rPr sz="1400" dirty="0"/>
                        <a:t>68.4</a:t>
                      </a:r>
                    </a:p>
                  </a:txBody>
                  <a:tcPr/>
                </a:tc>
                <a:tc>
                  <a:txBody>
                    <a:bodyPr/>
                    <a:lstStyle/>
                    <a:p>
                      <a:r>
                        <a:rPr sz="1400"/>
                        <a:t>12.9</a:t>
                      </a:r>
                    </a:p>
                  </a:txBody>
                  <a:tcPr/>
                </a:tc>
              </a:tr>
              <a:tr h="313493">
                <a:tc>
                  <a:txBody>
                    <a:bodyPr/>
                    <a:lstStyle/>
                    <a:p>
                      <a:r>
                        <a:rPr sz="1400"/>
                        <a:t>59.6</a:t>
                      </a:r>
                    </a:p>
                  </a:txBody>
                  <a:tcPr/>
                </a:tc>
                <a:tc>
                  <a:txBody>
                    <a:bodyPr/>
                    <a:lstStyle/>
                    <a:p>
                      <a:r>
                        <a:rPr sz="1400"/>
                        <a:t>7.2</a:t>
                      </a:r>
                    </a:p>
                  </a:txBody>
                  <a:tcPr/>
                </a:tc>
              </a:tr>
              <a:tr h="313493">
                <a:tc>
                  <a:txBody>
                    <a:bodyPr/>
                    <a:lstStyle/>
                    <a:p>
                      <a:r>
                        <a:rPr sz="1400"/>
                        <a:t>70.6</a:t>
                      </a:r>
                    </a:p>
                  </a:txBody>
                  <a:tcPr/>
                </a:tc>
                <a:tc>
                  <a:txBody>
                    <a:bodyPr/>
                    <a:lstStyle/>
                    <a:p>
                      <a:r>
                        <a:rPr sz="1400" dirty="0"/>
                        <a:t>11.8</a:t>
                      </a:r>
                    </a:p>
                  </a:txBody>
                  <a:tcPr/>
                </a:tc>
              </a:tr>
              <a:tr h="313493">
                <a:tc>
                  <a:txBody>
                    <a:bodyPr/>
                    <a:lstStyle/>
                    <a:p>
                      <a:r>
                        <a:rPr sz="1400" dirty="0"/>
                        <a:t>265.2</a:t>
                      </a:r>
                    </a:p>
                  </a:txBody>
                  <a:tcPr/>
                </a:tc>
                <a:tc>
                  <a:txBody>
                    <a:bodyPr/>
                    <a:lstStyle/>
                    <a:p>
                      <a:r>
                        <a:rPr sz="1400"/>
                        <a:t>13.2</a:t>
                      </a:r>
                    </a:p>
                  </a:txBody>
                  <a:tcPr/>
                </a:tc>
              </a:tr>
              <a:tr h="313493">
                <a:tc>
                  <a:txBody>
                    <a:bodyPr/>
                    <a:lstStyle/>
                    <a:p>
                      <a:r>
                        <a:rPr sz="1400"/>
                        <a:t>292.9</a:t>
                      </a:r>
                    </a:p>
                  </a:txBody>
                  <a:tcPr/>
                </a:tc>
                <a:tc>
                  <a:txBody>
                    <a:bodyPr/>
                    <a:lstStyle/>
                    <a:p>
                      <a:r>
                        <a:rPr sz="1400"/>
                        <a:t>4.8</a:t>
                      </a:r>
                    </a:p>
                  </a:txBody>
                  <a:tcPr/>
                </a:tc>
              </a:tr>
              <a:tr h="313493">
                <a:tc>
                  <a:txBody>
                    <a:bodyPr/>
                    <a:lstStyle/>
                    <a:p>
                      <a:r>
                        <a:rPr sz="1400" dirty="0"/>
                        <a:t>76.4</a:t>
                      </a:r>
                    </a:p>
                  </a:txBody>
                  <a:tcPr/>
                </a:tc>
                <a:tc>
                  <a:txBody>
                    <a:bodyPr/>
                    <a:lstStyle/>
                    <a:p>
                      <a:r>
                        <a:rPr sz="1400" dirty="0"/>
                        <a:t>10.6</a:t>
                      </a:r>
                    </a:p>
                  </a:txBody>
                  <a:tcPr/>
                </a:tc>
              </a:tr>
              <a:tr h="313493">
                <a:tc>
                  <a:txBody>
                    <a:bodyPr/>
                    <a:lstStyle/>
                    <a:p>
                      <a:r>
                        <a:rPr sz="1400"/>
                        <a:t>80.2</a:t>
                      </a:r>
                    </a:p>
                  </a:txBody>
                  <a:tcPr/>
                </a:tc>
                <a:tc>
                  <a:txBody>
                    <a:bodyPr/>
                    <a:lstStyle/>
                    <a:p>
                      <a:r>
                        <a:rPr sz="1400" dirty="0"/>
                        <a:t>8.6</a:t>
                      </a:r>
                    </a:p>
                  </a:txBody>
                  <a:tcPr/>
                </a:tc>
              </a:tr>
              <a:tr h="313493">
                <a:tc>
                  <a:txBody>
                    <a:bodyPr/>
                    <a:lstStyle/>
                    <a:p>
                      <a:r>
                        <a:rPr sz="1400"/>
                        <a:t>182.6</a:t>
                      </a:r>
                    </a:p>
                  </a:txBody>
                  <a:tcPr/>
                </a:tc>
                <a:tc>
                  <a:txBody>
                    <a:bodyPr/>
                    <a:lstStyle/>
                    <a:p>
                      <a:r>
                        <a:rPr sz="1400" dirty="0"/>
                        <a:t>17.4</a:t>
                      </a:r>
                    </a:p>
                  </a:txBody>
                  <a:tcPr/>
                </a:tc>
              </a:tr>
              <a:tr h="313493">
                <a:tc>
                  <a:txBody>
                    <a:bodyPr/>
                    <a:lstStyle/>
                    <a:p>
                      <a:r>
                        <a:rPr sz="1400" dirty="0"/>
                        <a:t>112.9</a:t>
                      </a:r>
                    </a:p>
                  </a:txBody>
                  <a:tcPr/>
                </a:tc>
                <a:tc>
                  <a:txBody>
                    <a:bodyPr/>
                    <a:lstStyle/>
                    <a:p>
                      <a:r>
                        <a:rPr sz="1400" dirty="0"/>
                        <a:t>9.2</a:t>
                      </a:r>
                    </a:p>
                  </a:txBody>
                  <a:tcPr/>
                </a:tc>
              </a:tr>
              <a:tr h="313493">
                <a:tc>
                  <a:txBody>
                    <a:bodyPr/>
                    <a:lstStyle/>
                    <a:p>
                      <a:r>
                        <a:rPr sz="1400"/>
                        <a:t>199.1</a:t>
                      </a:r>
                    </a:p>
                  </a:txBody>
                  <a:tcPr/>
                </a:tc>
                <a:tc>
                  <a:txBody>
                    <a:bodyPr/>
                    <a:lstStyle/>
                    <a:p>
                      <a:r>
                        <a:rPr sz="1400" dirty="0"/>
                        <a:t>9.7</a:t>
                      </a:r>
                    </a:p>
                  </a:txBody>
                  <a:tcPr/>
                </a:tc>
              </a:tr>
              <a:tr h="313493">
                <a:tc>
                  <a:txBody>
                    <a:bodyPr/>
                    <a:lstStyle/>
                    <a:p>
                      <a:r>
                        <a:rPr sz="1400" dirty="0"/>
                        <a:t>147.3</a:t>
                      </a:r>
                    </a:p>
                  </a:txBody>
                  <a:tcPr/>
                </a:tc>
                <a:tc>
                  <a:txBody>
                    <a:bodyPr/>
                    <a:lstStyle/>
                    <a:p>
                      <a:r>
                        <a:rPr sz="1400" dirty="0"/>
                        <a:t>19.0</a:t>
                      </a:r>
                    </a:p>
                  </a:txBody>
                  <a:tcPr/>
                </a:tc>
              </a:tr>
              <a:tr h="313493">
                <a:tc>
                  <a:txBody>
                    <a:bodyPr/>
                    <a:lstStyle/>
                    <a:p>
                      <a:r>
                        <a:rPr sz="1400" dirty="0"/>
                        <a:t>89.7</a:t>
                      </a:r>
                    </a:p>
                  </a:txBody>
                  <a:tcPr/>
                </a:tc>
                <a:tc>
                  <a:txBody>
                    <a:bodyPr/>
                    <a:lstStyle/>
                    <a:p>
                      <a:r>
                        <a:rPr sz="1400"/>
                        <a:t>22.4</a:t>
                      </a:r>
                    </a:p>
                  </a:txBody>
                  <a:tcPr/>
                </a:tc>
              </a:tr>
              <a:tr h="313493">
                <a:tc>
                  <a:txBody>
                    <a:bodyPr/>
                    <a:lstStyle/>
                    <a:p>
                      <a:r>
                        <a:rPr sz="1400"/>
                        <a:t>225.8</a:t>
                      </a:r>
                    </a:p>
                  </a:txBody>
                  <a:tcPr/>
                </a:tc>
                <a:tc>
                  <a:txBody>
                    <a:bodyPr/>
                    <a:lstStyle/>
                    <a:p>
                      <a:r>
                        <a:rPr sz="1400"/>
                        <a:t>12.5</a:t>
                      </a:r>
                    </a:p>
                  </a:txBody>
                  <a:tcPr/>
                </a:tc>
              </a:tr>
              <a:tr h="313493">
                <a:tc>
                  <a:txBody>
                    <a:bodyPr/>
                    <a:lstStyle/>
                    <a:p>
                      <a:r>
                        <a:rPr sz="1400" dirty="0"/>
                        <a:t>193.2</a:t>
                      </a:r>
                    </a:p>
                  </a:txBody>
                  <a:tcPr/>
                </a:tc>
                <a:tc>
                  <a:txBody>
                    <a:bodyPr/>
                    <a:lstStyle/>
                    <a:p>
                      <a:r>
                        <a:rPr sz="1400" dirty="0"/>
                        <a:t>24.4</a:t>
                      </a:r>
                    </a:p>
                  </a:txBody>
                  <a:tcPr/>
                </a:tc>
              </a:tr>
            </a:tbl>
          </a:graphicData>
        </a:graphic>
      </p:graphicFrame>
      <p:graphicFrame>
        <p:nvGraphicFramePr>
          <p:cNvPr id="10" name="Table 9"/>
          <p:cNvGraphicFramePr>
            <a:graphicFrameLocks noGrp="1"/>
          </p:cNvGraphicFramePr>
          <p:nvPr>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215.4</a:t>
                      </a:r>
                    </a:p>
                  </a:txBody>
                  <a:tcPr/>
                </a:tc>
                <a:tc>
                  <a:txBody>
                    <a:bodyPr/>
                    <a:lstStyle/>
                    <a:p>
                      <a:r>
                        <a:rPr sz="1400"/>
                        <a:t>22.1</a:t>
                      </a:r>
                    </a:p>
                  </a:txBody>
                  <a:tcPr/>
                </a:tc>
              </a:tr>
              <a:tr h="313493">
                <a:tc>
                  <a:txBody>
                    <a:bodyPr/>
                    <a:lstStyle/>
                    <a:p>
                      <a:r>
                        <a:rPr sz="1400" dirty="0"/>
                        <a:t>89.7</a:t>
                      </a:r>
                    </a:p>
                  </a:txBody>
                  <a:tcPr/>
                </a:tc>
                <a:tc>
                  <a:txBody>
                    <a:bodyPr/>
                    <a:lstStyle/>
                    <a:p>
                      <a:r>
                        <a:rPr sz="1400" dirty="0"/>
                        <a:t>10.4</a:t>
                      </a:r>
                    </a:p>
                  </a:txBody>
                  <a:tcPr/>
                </a:tc>
              </a:tr>
              <a:tr h="313493">
                <a:tc>
                  <a:txBody>
                    <a:bodyPr/>
                    <a:lstStyle/>
                    <a:p>
                      <a:r>
                        <a:rPr sz="1400"/>
                        <a:t>68.4</a:t>
                      </a:r>
                    </a:p>
                  </a:txBody>
                  <a:tcPr/>
                </a:tc>
                <a:tc>
                  <a:txBody>
                    <a:bodyPr/>
                    <a:lstStyle/>
                    <a:p>
                      <a:r>
                        <a:rPr sz="1400"/>
                        <a:t>9.3</a:t>
                      </a:r>
                    </a:p>
                  </a:txBody>
                  <a:tcPr/>
                </a:tc>
              </a:tr>
              <a:tr h="313493">
                <a:tc>
                  <a:txBody>
                    <a:bodyPr/>
                    <a:lstStyle/>
                    <a:p>
                      <a:r>
                        <a:rPr sz="1400" dirty="0"/>
                        <a:t>75.3</a:t>
                      </a:r>
                    </a:p>
                  </a:txBody>
                  <a:tcPr/>
                </a:tc>
                <a:tc>
                  <a:txBody>
                    <a:bodyPr/>
                    <a:lstStyle/>
                    <a:p>
                      <a:r>
                        <a:rPr sz="1400"/>
                        <a:t>18.5</a:t>
                      </a:r>
                    </a:p>
                  </a:txBody>
                  <a:tcPr/>
                </a:tc>
              </a:tr>
              <a:tr h="313493">
                <a:tc>
                  <a:txBody>
                    <a:bodyPr/>
                    <a:lstStyle/>
                    <a:p>
                      <a:r>
                        <a:rPr sz="1400" dirty="0"/>
                        <a:t>142.9</a:t>
                      </a:r>
                    </a:p>
                  </a:txBody>
                  <a:tcPr/>
                </a:tc>
                <a:tc>
                  <a:txBody>
                    <a:bodyPr/>
                    <a:lstStyle/>
                    <a:p>
                      <a:r>
                        <a:rPr sz="1400"/>
                        <a:t>12.9</a:t>
                      </a:r>
                    </a:p>
                  </a:txBody>
                  <a:tcPr/>
                </a:tc>
              </a:tr>
              <a:tr h="313493">
                <a:tc>
                  <a:txBody>
                    <a:bodyPr/>
                    <a:lstStyle/>
                    <a:p>
                      <a:r>
                        <a:rPr sz="1400"/>
                        <a:t>220.3</a:t>
                      </a:r>
                    </a:p>
                  </a:txBody>
                  <a:tcPr/>
                </a:tc>
                <a:tc>
                  <a:txBody>
                    <a:bodyPr/>
                    <a:lstStyle/>
                    <a:p>
                      <a:r>
                        <a:rPr sz="1400"/>
                        <a:t>7.2</a:t>
                      </a:r>
                    </a:p>
                  </a:txBody>
                  <a:tcPr/>
                </a:tc>
              </a:tr>
              <a:tr h="313493">
                <a:tc>
                  <a:txBody>
                    <a:bodyPr/>
                    <a:lstStyle/>
                    <a:p>
                      <a:r>
                        <a:rPr sz="1400" dirty="0"/>
                        <a:t>255.4</a:t>
                      </a:r>
                    </a:p>
                  </a:txBody>
                  <a:tcPr/>
                </a:tc>
                <a:tc>
                  <a:txBody>
                    <a:bodyPr/>
                    <a:lstStyle/>
                    <a:p>
                      <a:r>
                        <a:rPr sz="1400" dirty="0"/>
                        <a:t>11.8</a:t>
                      </a:r>
                    </a:p>
                  </a:txBody>
                  <a:tcPr/>
                </a:tc>
              </a:tr>
              <a:tr h="313493">
                <a:tc>
                  <a:txBody>
                    <a:bodyPr/>
                    <a:lstStyle/>
                    <a:p>
                      <a:r>
                        <a:rPr sz="1400"/>
                        <a:t>139.5</a:t>
                      </a:r>
                    </a:p>
                  </a:txBody>
                  <a:tcPr/>
                </a:tc>
                <a:tc>
                  <a:txBody>
                    <a:bodyPr/>
                    <a:lstStyle/>
                    <a:p>
                      <a:r>
                        <a:rPr sz="1400"/>
                        <a:t>13.2</a:t>
                      </a:r>
                    </a:p>
                  </a:txBody>
                  <a:tcPr/>
                </a:tc>
              </a:tr>
              <a:tr h="313493">
                <a:tc>
                  <a:txBody>
                    <a:bodyPr/>
                    <a:lstStyle/>
                    <a:p>
                      <a:r>
                        <a:rPr sz="1400" dirty="0"/>
                        <a:t>237.4</a:t>
                      </a:r>
                    </a:p>
                  </a:txBody>
                  <a:tcPr/>
                </a:tc>
                <a:tc>
                  <a:txBody>
                    <a:bodyPr/>
                    <a:lstStyle/>
                    <a:p>
                      <a:r>
                        <a:rPr sz="1400"/>
                        <a:t>4.8</a:t>
                      </a:r>
                    </a:p>
                  </a:txBody>
                  <a:tcPr/>
                </a:tc>
              </a:tr>
              <a:tr h="313493">
                <a:tc>
                  <a:txBody>
                    <a:bodyPr/>
                    <a:lstStyle/>
                    <a:p>
                      <a:r>
                        <a:rPr sz="1400" dirty="0"/>
                        <a:t>16.9</a:t>
                      </a:r>
                    </a:p>
                  </a:txBody>
                  <a:tcPr/>
                </a:tc>
                <a:tc>
                  <a:txBody>
                    <a:bodyPr/>
                    <a:lstStyle/>
                    <a:p>
                      <a:r>
                        <a:rPr sz="1400" dirty="0"/>
                        <a:t>10.6</a:t>
                      </a:r>
                    </a:p>
                  </a:txBody>
                  <a:tcPr/>
                </a:tc>
              </a:tr>
              <a:tr h="313493">
                <a:tc>
                  <a:txBody>
                    <a:bodyPr/>
                    <a:lstStyle/>
                    <a:p>
                      <a:r>
                        <a:rPr sz="1400"/>
                        <a:t>13.1</a:t>
                      </a:r>
                    </a:p>
                  </a:txBody>
                  <a:tcPr/>
                </a:tc>
                <a:tc>
                  <a:txBody>
                    <a:bodyPr/>
                    <a:lstStyle/>
                    <a:p>
                      <a:r>
                        <a:rPr sz="1400" dirty="0"/>
                        <a:t>8.6</a:t>
                      </a:r>
                    </a:p>
                  </a:txBody>
                  <a:tcPr/>
                </a:tc>
              </a:tr>
              <a:tr h="313493">
                <a:tc>
                  <a:txBody>
                    <a:bodyPr/>
                    <a:lstStyle/>
                    <a:p>
                      <a:r>
                        <a:rPr sz="1400" dirty="0"/>
                        <a:t>218.5</a:t>
                      </a:r>
                    </a:p>
                  </a:txBody>
                  <a:tcPr/>
                </a:tc>
                <a:tc>
                  <a:txBody>
                    <a:bodyPr/>
                    <a:lstStyle/>
                    <a:p>
                      <a:r>
                        <a:rPr sz="1400" dirty="0"/>
                        <a:t>17.4</a:t>
                      </a:r>
                    </a:p>
                  </a:txBody>
                  <a:tcPr/>
                </a:tc>
              </a:tr>
              <a:tr h="313493">
                <a:tc>
                  <a:txBody>
                    <a:bodyPr/>
                    <a:lstStyle/>
                    <a:p>
                      <a:r>
                        <a:rPr sz="1400" dirty="0"/>
                        <a:t>147.3</a:t>
                      </a:r>
                    </a:p>
                  </a:txBody>
                  <a:tcPr/>
                </a:tc>
                <a:tc>
                  <a:txBody>
                    <a:bodyPr/>
                    <a:lstStyle/>
                    <a:p>
                      <a:r>
                        <a:rPr sz="1400" dirty="0"/>
                        <a:t>9.2</a:t>
                      </a:r>
                    </a:p>
                  </a:txBody>
                  <a:tcPr/>
                </a:tc>
              </a:tr>
              <a:tr h="313493">
                <a:tc>
                  <a:txBody>
                    <a:bodyPr/>
                    <a:lstStyle/>
                    <a:p>
                      <a:r>
                        <a:rPr sz="1400" dirty="0"/>
                        <a:t>25.6</a:t>
                      </a:r>
                    </a:p>
                  </a:txBody>
                  <a:tcPr/>
                </a:tc>
                <a:tc>
                  <a:txBody>
                    <a:bodyPr/>
                    <a:lstStyle/>
                    <a:p>
                      <a:r>
                        <a:rPr sz="1400" dirty="0"/>
                        <a:t>9.7</a:t>
                      </a:r>
                    </a:p>
                  </a:txBody>
                  <a:tcPr/>
                </a:tc>
              </a:tr>
              <a:tr h="313493">
                <a:tc>
                  <a:txBody>
                    <a:bodyPr/>
                    <a:lstStyle/>
                    <a:p>
                      <a:r>
                        <a:rPr sz="1400" dirty="0"/>
                        <a:t>216.4</a:t>
                      </a:r>
                    </a:p>
                  </a:txBody>
                  <a:tcPr/>
                </a:tc>
                <a:tc>
                  <a:txBody>
                    <a:bodyPr/>
                    <a:lstStyle/>
                    <a:p>
                      <a:r>
                        <a:rPr sz="1400" dirty="0"/>
                        <a:t>19.0</a:t>
                      </a:r>
                    </a:p>
                  </a:txBody>
                  <a:tcPr/>
                </a:tc>
              </a:tr>
              <a:tr h="313493">
                <a:tc>
                  <a:txBody>
                    <a:bodyPr/>
                    <a:lstStyle/>
                    <a:p>
                      <a:r>
                        <a:rPr sz="1400" dirty="0"/>
                        <a:t>238.2</a:t>
                      </a:r>
                    </a:p>
                  </a:txBody>
                  <a:tcPr/>
                </a:tc>
                <a:tc>
                  <a:txBody>
                    <a:bodyPr/>
                    <a:lstStyle/>
                    <a:p>
                      <a:r>
                        <a:rPr sz="1400"/>
                        <a:t>22.4</a:t>
                      </a:r>
                    </a:p>
                  </a:txBody>
                  <a:tcPr/>
                </a:tc>
              </a:tr>
              <a:tr h="313493">
                <a:tc>
                  <a:txBody>
                    <a:bodyPr/>
                    <a:lstStyle/>
                    <a:p>
                      <a:r>
                        <a:rPr sz="1400" dirty="0"/>
                        <a:t>213.4</a:t>
                      </a:r>
                    </a:p>
                  </a:txBody>
                  <a:tcPr/>
                </a:tc>
                <a:tc>
                  <a:txBody>
                    <a:bodyPr/>
                    <a:lstStyle/>
                    <a:p>
                      <a:r>
                        <a:rPr sz="1400"/>
                        <a:t>12.5</a:t>
                      </a:r>
                    </a:p>
                  </a:txBody>
                  <a:tcPr/>
                </a:tc>
              </a:tr>
              <a:tr h="313493">
                <a:tc>
                  <a:txBody>
                    <a:bodyPr/>
                    <a:lstStyle/>
                    <a:p>
                      <a:r>
                        <a:rPr sz="1400" dirty="0"/>
                        <a:t>109.8</a:t>
                      </a:r>
                    </a:p>
                  </a:txBody>
                  <a:tcPr/>
                </a:tc>
                <a:tc>
                  <a:txBody>
                    <a:bodyPr/>
                    <a:lstStyle/>
                    <a:p>
                      <a:r>
                        <a:rPr sz="1400" dirty="0"/>
                        <a:t>24.4</a:t>
                      </a:r>
                    </a:p>
                  </a:txBody>
                  <a:tcPr/>
                </a:tc>
              </a:tr>
            </a:tbl>
          </a:graphicData>
        </a:graphic>
      </p:graphicFrame>
      <p:graphicFrame>
        <p:nvGraphicFramePr>
          <p:cNvPr id="5" name="Table 4"/>
          <p:cNvGraphicFramePr>
            <a:graphicFrameLocks noGrp="1"/>
          </p:cNvGraphicFramePr>
          <p:nvPr>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216.4</a:t>
                      </a:r>
                    </a:p>
                  </a:txBody>
                  <a:tcPr/>
                </a:tc>
                <a:tc>
                  <a:txBody>
                    <a:bodyPr/>
                    <a:lstStyle/>
                    <a:p>
                      <a:r>
                        <a:rPr sz="1400"/>
                        <a:t>22.1</a:t>
                      </a:r>
                    </a:p>
                  </a:txBody>
                  <a:tcPr/>
                </a:tc>
              </a:tr>
              <a:tr h="313493">
                <a:tc>
                  <a:txBody>
                    <a:bodyPr/>
                    <a:lstStyle/>
                    <a:p>
                      <a:r>
                        <a:rPr sz="1400"/>
                        <a:t>276.7</a:t>
                      </a:r>
                    </a:p>
                  </a:txBody>
                  <a:tcPr/>
                </a:tc>
                <a:tc>
                  <a:txBody>
                    <a:bodyPr/>
                    <a:lstStyle/>
                    <a:p>
                      <a:r>
                        <a:rPr sz="1400" dirty="0"/>
                        <a:t>10.4</a:t>
                      </a:r>
                    </a:p>
                  </a:txBody>
                  <a:tcPr/>
                </a:tc>
              </a:tr>
              <a:tr h="313493">
                <a:tc>
                  <a:txBody>
                    <a:bodyPr/>
                    <a:lstStyle/>
                    <a:p>
                      <a:r>
                        <a:rPr sz="1400"/>
                        <a:t>23.8</a:t>
                      </a:r>
                    </a:p>
                  </a:txBody>
                  <a:tcPr/>
                </a:tc>
                <a:tc>
                  <a:txBody>
                    <a:bodyPr/>
                    <a:lstStyle/>
                    <a:p>
                      <a:r>
                        <a:rPr sz="1400"/>
                        <a:t>9.3</a:t>
                      </a:r>
                    </a:p>
                  </a:txBody>
                  <a:tcPr/>
                </a:tc>
              </a:tr>
              <a:tr h="313493">
                <a:tc>
                  <a:txBody>
                    <a:bodyPr/>
                    <a:lstStyle/>
                    <a:p>
                      <a:r>
                        <a:rPr sz="1400"/>
                        <a:t>13.2</a:t>
                      </a:r>
                    </a:p>
                  </a:txBody>
                  <a:tcPr/>
                </a:tc>
                <a:tc>
                  <a:txBody>
                    <a:bodyPr/>
                    <a:lstStyle/>
                    <a:p>
                      <a:r>
                        <a:rPr sz="1400"/>
                        <a:t>18.5</a:t>
                      </a:r>
                    </a:p>
                  </a:txBody>
                  <a:tcPr/>
                </a:tc>
              </a:tr>
              <a:tr h="313493">
                <a:tc>
                  <a:txBody>
                    <a:bodyPr/>
                    <a:lstStyle/>
                    <a:p>
                      <a:r>
                        <a:rPr sz="1400"/>
                        <a:t>26.8</a:t>
                      </a:r>
                    </a:p>
                  </a:txBody>
                  <a:tcPr/>
                </a:tc>
                <a:tc>
                  <a:txBody>
                    <a:bodyPr/>
                    <a:lstStyle/>
                    <a:p>
                      <a:r>
                        <a:rPr sz="1400"/>
                        <a:t>12.9</a:t>
                      </a:r>
                    </a:p>
                  </a:txBody>
                  <a:tcPr/>
                </a:tc>
              </a:tr>
              <a:tr h="313493">
                <a:tc>
                  <a:txBody>
                    <a:bodyPr/>
                    <a:lstStyle/>
                    <a:p>
                      <a:r>
                        <a:rPr sz="1400"/>
                        <a:t>170.2</a:t>
                      </a:r>
                    </a:p>
                  </a:txBody>
                  <a:tcPr/>
                </a:tc>
                <a:tc>
                  <a:txBody>
                    <a:bodyPr/>
                    <a:lstStyle/>
                    <a:p>
                      <a:r>
                        <a:rPr sz="1400"/>
                        <a:t>7.2</a:t>
                      </a:r>
                    </a:p>
                  </a:txBody>
                  <a:tcPr/>
                </a:tc>
              </a:tr>
              <a:tr h="313493">
                <a:tc>
                  <a:txBody>
                    <a:bodyPr/>
                    <a:lstStyle/>
                    <a:p>
                      <a:r>
                        <a:rPr sz="1400"/>
                        <a:t>0.7</a:t>
                      </a:r>
                    </a:p>
                  </a:txBody>
                  <a:tcPr/>
                </a:tc>
                <a:tc>
                  <a:txBody>
                    <a:bodyPr/>
                    <a:lstStyle/>
                    <a:p>
                      <a:r>
                        <a:rPr sz="1400" dirty="0"/>
                        <a:t>11.8</a:t>
                      </a:r>
                    </a:p>
                  </a:txBody>
                  <a:tcPr/>
                </a:tc>
              </a:tr>
              <a:tr h="313493">
                <a:tc>
                  <a:txBody>
                    <a:bodyPr/>
                    <a:lstStyle/>
                    <a:p>
                      <a:r>
                        <a:rPr sz="1400"/>
                        <a:t>87.2</a:t>
                      </a:r>
                    </a:p>
                  </a:txBody>
                  <a:tcPr/>
                </a:tc>
                <a:tc>
                  <a:txBody>
                    <a:bodyPr/>
                    <a:lstStyle/>
                    <a:p>
                      <a:r>
                        <a:rPr sz="1400"/>
                        <a:t>13.2</a:t>
                      </a:r>
                    </a:p>
                  </a:txBody>
                  <a:tcPr/>
                </a:tc>
              </a:tr>
              <a:tr h="313493">
                <a:tc>
                  <a:txBody>
                    <a:bodyPr/>
                    <a:lstStyle/>
                    <a:p>
                      <a:r>
                        <a:rPr sz="1400"/>
                        <a:t>120.5</a:t>
                      </a:r>
                    </a:p>
                  </a:txBody>
                  <a:tcPr/>
                </a:tc>
                <a:tc>
                  <a:txBody>
                    <a:bodyPr/>
                    <a:lstStyle/>
                    <a:p>
                      <a:r>
                        <a:rPr sz="1400"/>
                        <a:t>4.8</a:t>
                      </a:r>
                    </a:p>
                  </a:txBody>
                  <a:tcPr/>
                </a:tc>
              </a:tr>
              <a:tr h="313493">
                <a:tc>
                  <a:txBody>
                    <a:bodyPr/>
                    <a:lstStyle/>
                    <a:p>
                      <a:r>
                        <a:rPr sz="1400"/>
                        <a:t>293.6</a:t>
                      </a:r>
                    </a:p>
                  </a:txBody>
                  <a:tcPr/>
                </a:tc>
                <a:tc>
                  <a:txBody>
                    <a:bodyPr/>
                    <a:lstStyle/>
                    <a:p>
                      <a:r>
                        <a:rPr sz="1400" dirty="0"/>
                        <a:t>10.6</a:t>
                      </a:r>
                    </a:p>
                  </a:txBody>
                  <a:tcPr/>
                </a:tc>
              </a:tr>
              <a:tr h="313493">
                <a:tc>
                  <a:txBody>
                    <a:bodyPr/>
                    <a:lstStyle/>
                    <a:p>
                      <a:r>
                        <a:rPr sz="1400"/>
                        <a:t>78.2</a:t>
                      </a:r>
                    </a:p>
                  </a:txBody>
                  <a:tcPr/>
                </a:tc>
                <a:tc>
                  <a:txBody>
                    <a:bodyPr/>
                    <a:lstStyle/>
                    <a:p>
                      <a:r>
                        <a:rPr sz="1400" dirty="0"/>
                        <a:t>8.6</a:t>
                      </a:r>
                    </a:p>
                  </a:txBody>
                  <a:tcPr/>
                </a:tc>
              </a:tr>
              <a:tr h="313493">
                <a:tc>
                  <a:txBody>
                    <a:bodyPr/>
                    <a:lstStyle/>
                    <a:p>
                      <a:r>
                        <a:rPr sz="1400"/>
                        <a:t>43.0</a:t>
                      </a:r>
                    </a:p>
                  </a:txBody>
                  <a:tcPr/>
                </a:tc>
                <a:tc>
                  <a:txBody>
                    <a:bodyPr/>
                    <a:lstStyle/>
                    <a:p>
                      <a:r>
                        <a:rPr sz="1400" dirty="0"/>
                        <a:t>17.4</a:t>
                      </a:r>
                    </a:p>
                  </a:txBody>
                  <a:tcPr/>
                </a:tc>
              </a:tr>
              <a:tr h="313493">
                <a:tc>
                  <a:txBody>
                    <a:bodyPr/>
                    <a:lstStyle/>
                    <a:p>
                      <a:r>
                        <a:rPr sz="1400"/>
                        <a:t>139.2</a:t>
                      </a:r>
                    </a:p>
                  </a:txBody>
                  <a:tcPr/>
                </a:tc>
                <a:tc>
                  <a:txBody>
                    <a:bodyPr/>
                    <a:lstStyle/>
                    <a:p>
                      <a:r>
                        <a:rPr sz="1400" dirty="0"/>
                        <a:t>9.2</a:t>
                      </a:r>
                    </a:p>
                  </a:txBody>
                  <a:tcPr/>
                </a:tc>
              </a:tr>
              <a:tr h="313493">
                <a:tc>
                  <a:txBody>
                    <a:bodyPr/>
                    <a:lstStyle/>
                    <a:p>
                      <a:r>
                        <a:rPr sz="1400"/>
                        <a:t>276.9</a:t>
                      </a:r>
                    </a:p>
                  </a:txBody>
                  <a:tcPr/>
                </a:tc>
                <a:tc>
                  <a:txBody>
                    <a:bodyPr/>
                    <a:lstStyle/>
                    <a:p>
                      <a:r>
                        <a:rPr sz="1400" dirty="0"/>
                        <a:t>9.7</a:t>
                      </a:r>
                    </a:p>
                  </a:txBody>
                  <a:tcPr/>
                </a:tc>
              </a:tr>
              <a:tr h="313493">
                <a:tc>
                  <a:txBody>
                    <a:bodyPr/>
                    <a:lstStyle/>
                    <a:p>
                      <a:r>
                        <a:rPr sz="1400"/>
                        <a:t>239.3</a:t>
                      </a:r>
                    </a:p>
                  </a:txBody>
                  <a:tcPr/>
                </a:tc>
                <a:tc>
                  <a:txBody>
                    <a:bodyPr/>
                    <a:lstStyle/>
                    <a:p>
                      <a:r>
                        <a:rPr sz="1400" dirty="0"/>
                        <a:t>19.0</a:t>
                      </a:r>
                    </a:p>
                  </a:txBody>
                  <a:tcPr/>
                </a:tc>
              </a:tr>
              <a:tr h="313493">
                <a:tc>
                  <a:txBody>
                    <a:bodyPr/>
                    <a:lstStyle/>
                    <a:p>
                      <a:r>
                        <a:rPr sz="1400"/>
                        <a:t>191.1</a:t>
                      </a:r>
                    </a:p>
                  </a:txBody>
                  <a:tcPr/>
                </a:tc>
                <a:tc>
                  <a:txBody>
                    <a:bodyPr/>
                    <a:lstStyle/>
                    <a:p>
                      <a:r>
                        <a:rPr sz="1400"/>
                        <a:t>22.4</a:t>
                      </a:r>
                    </a:p>
                  </a:txBody>
                  <a:tcPr/>
                </a:tc>
              </a:tr>
              <a:tr h="313493">
                <a:tc>
                  <a:txBody>
                    <a:bodyPr/>
                    <a:lstStyle/>
                    <a:p>
                      <a:r>
                        <a:rPr sz="1400"/>
                        <a:t>25.1</a:t>
                      </a:r>
                    </a:p>
                  </a:txBody>
                  <a:tcPr/>
                </a:tc>
                <a:tc>
                  <a:txBody>
                    <a:bodyPr/>
                    <a:lstStyle/>
                    <a:p>
                      <a:r>
                        <a:rPr sz="1400"/>
                        <a:t>12.5</a:t>
                      </a:r>
                    </a:p>
                  </a:txBody>
                  <a:tcPr/>
                </a:tc>
              </a:tr>
              <a:tr h="313493">
                <a:tc>
                  <a:txBody>
                    <a:bodyPr/>
                    <a:lstStyle/>
                    <a:p>
                      <a:r>
                        <a:rPr sz="1400" dirty="0"/>
                        <a:t>25.6</a:t>
                      </a:r>
                    </a:p>
                  </a:txBody>
                  <a:tcPr/>
                </a:tc>
                <a:tc>
                  <a:txBody>
                    <a:bodyPr/>
                    <a:lstStyle/>
                    <a:p>
                      <a:r>
                        <a:rPr sz="1400" dirty="0"/>
                        <a:t>24.4</a:t>
                      </a:r>
                    </a:p>
                  </a:txBody>
                  <a:tcPr/>
                </a:tc>
              </a:tr>
            </a:tbl>
          </a:graphicData>
        </a:graphic>
      </p:graphicFrame>
      <p:graphicFrame>
        <p:nvGraphicFramePr>
          <p:cNvPr id="3" name="Table 2"/>
          <p:cNvGraphicFramePr>
            <a:graphicFrameLocks noGrp="1"/>
          </p:cNvGraphicFramePr>
          <p:nvPr>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dirty="0"/>
                        <a:t>sales</a:t>
                      </a:r>
                    </a:p>
                  </a:txBody>
                  <a:tcPr/>
                </a:tc>
              </a:tr>
              <a:tr h="313493">
                <a:tc>
                  <a:txBody>
                    <a:bodyPr/>
                    <a:lstStyle/>
                    <a:p>
                      <a:r>
                        <a:rPr sz="1400" dirty="0"/>
                        <a:t>230.1</a:t>
                      </a:r>
                    </a:p>
                  </a:txBody>
                  <a:tcPr/>
                </a:tc>
                <a:tc>
                  <a:txBody>
                    <a:bodyPr/>
                    <a:lstStyle/>
                    <a:p>
                      <a:r>
                        <a:rPr sz="1400"/>
                        <a:t>22.1</a:t>
                      </a:r>
                    </a:p>
                  </a:txBody>
                  <a:tcPr/>
                </a:tc>
              </a:tr>
              <a:tr h="313493">
                <a:tc>
                  <a:txBody>
                    <a:bodyPr/>
                    <a:lstStyle/>
                    <a:p>
                      <a:r>
                        <a:rPr sz="1400" dirty="0"/>
                        <a:t>44.5</a:t>
                      </a:r>
                    </a:p>
                  </a:txBody>
                  <a:tcPr/>
                </a:tc>
                <a:tc>
                  <a:txBody>
                    <a:bodyPr/>
                    <a:lstStyle/>
                    <a:p>
                      <a:r>
                        <a:rPr sz="1400" dirty="0"/>
                        <a:t>10.4</a:t>
                      </a:r>
                    </a:p>
                  </a:txBody>
                  <a:tcPr/>
                </a:tc>
              </a:tr>
              <a:tr h="313493">
                <a:tc>
                  <a:txBody>
                    <a:bodyPr/>
                    <a:lstStyle/>
                    <a:p>
                      <a:r>
                        <a:rPr sz="1400" dirty="0"/>
                        <a:t>17.2</a:t>
                      </a:r>
                    </a:p>
                  </a:txBody>
                  <a:tcPr/>
                </a:tc>
                <a:tc>
                  <a:txBody>
                    <a:bodyPr/>
                    <a:lstStyle/>
                    <a:p>
                      <a:r>
                        <a:rPr sz="1400"/>
                        <a:t>9.3</a:t>
                      </a:r>
                    </a:p>
                  </a:txBody>
                  <a:tcPr/>
                </a:tc>
              </a:tr>
              <a:tr h="313493">
                <a:tc>
                  <a:txBody>
                    <a:bodyPr/>
                    <a:lstStyle/>
                    <a:p>
                      <a:r>
                        <a:rPr sz="1400" dirty="0"/>
                        <a:t>151.5</a:t>
                      </a:r>
                    </a:p>
                  </a:txBody>
                  <a:tcPr/>
                </a:tc>
                <a:tc>
                  <a:txBody>
                    <a:bodyPr/>
                    <a:lstStyle/>
                    <a:p>
                      <a:r>
                        <a:rPr sz="1400"/>
                        <a:t>18.5</a:t>
                      </a:r>
                    </a:p>
                  </a:txBody>
                  <a:tcPr/>
                </a:tc>
              </a:tr>
              <a:tr h="313493">
                <a:tc>
                  <a:txBody>
                    <a:bodyPr/>
                    <a:lstStyle/>
                    <a:p>
                      <a:r>
                        <a:rPr sz="1400" dirty="0"/>
                        <a:t>180.8</a:t>
                      </a:r>
                    </a:p>
                  </a:txBody>
                  <a:tcPr/>
                </a:tc>
                <a:tc>
                  <a:txBody>
                    <a:bodyPr/>
                    <a:lstStyle/>
                    <a:p>
                      <a:r>
                        <a:rPr sz="1400"/>
                        <a:t>12.9</a:t>
                      </a:r>
                    </a:p>
                  </a:txBody>
                  <a:tcPr/>
                </a:tc>
              </a:tr>
              <a:tr h="313493">
                <a:tc>
                  <a:txBody>
                    <a:bodyPr/>
                    <a:lstStyle/>
                    <a:p>
                      <a:r>
                        <a:rPr sz="1400" dirty="0"/>
                        <a:t>8.7</a:t>
                      </a:r>
                    </a:p>
                  </a:txBody>
                  <a:tcPr/>
                </a:tc>
                <a:tc>
                  <a:txBody>
                    <a:bodyPr/>
                    <a:lstStyle/>
                    <a:p>
                      <a:r>
                        <a:rPr sz="1400"/>
                        <a:t>7.2</a:t>
                      </a:r>
                    </a:p>
                  </a:txBody>
                  <a:tcPr/>
                </a:tc>
              </a:tr>
              <a:tr h="313493">
                <a:tc>
                  <a:txBody>
                    <a:bodyPr/>
                    <a:lstStyle/>
                    <a:p>
                      <a:r>
                        <a:rPr sz="1400" dirty="0"/>
                        <a:t>57.5</a:t>
                      </a:r>
                    </a:p>
                  </a:txBody>
                  <a:tcPr/>
                </a:tc>
                <a:tc>
                  <a:txBody>
                    <a:bodyPr/>
                    <a:lstStyle/>
                    <a:p>
                      <a:r>
                        <a:rPr sz="1400"/>
                        <a:t>11.8</a:t>
                      </a:r>
                    </a:p>
                  </a:txBody>
                  <a:tcPr/>
                </a:tc>
              </a:tr>
              <a:tr h="313493">
                <a:tc>
                  <a:txBody>
                    <a:bodyPr/>
                    <a:lstStyle/>
                    <a:p>
                      <a:r>
                        <a:rPr sz="1400" dirty="0"/>
                        <a:t>120.2</a:t>
                      </a:r>
                    </a:p>
                  </a:txBody>
                  <a:tcPr/>
                </a:tc>
                <a:tc>
                  <a:txBody>
                    <a:bodyPr/>
                    <a:lstStyle/>
                    <a:p>
                      <a:r>
                        <a:rPr sz="1400"/>
                        <a:t>13.2</a:t>
                      </a:r>
                    </a:p>
                  </a:txBody>
                  <a:tcPr/>
                </a:tc>
              </a:tr>
              <a:tr h="313493">
                <a:tc>
                  <a:txBody>
                    <a:bodyPr/>
                    <a:lstStyle/>
                    <a:p>
                      <a:r>
                        <a:rPr sz="1400" dirty="0"/>
                        <a:t>8.6</a:t>
                      </a:r>
                    </a:p>
                  </a:txBody>
                  <a:tcPr/>
                </a:tc>
                <a:tc>
                  <a:txBody>
                    <a:bodyPr/>
                    <a:lstStyle/>
                    <a:p>
                      <a:r>
                        <a:rPr sz="1400"/>
                        <a:t>4.8</a:t>
                      </a:r>
                    </a:p>
                  </a:txBody>
                  <a:tcPr/>
                </a:tc>
              </a:tr>
              <a:tr h="313493">
                <a:tc>
                  <a:txBody>
                    <a:bodyPr/>
                    <a:lstStyle/>
                    <a:p>
                      <a:r>
                        <a:rPr sz="1400" dirty="0"/>
                        <a:t>199.8</a:t>
                      </a:r>
                    </a:p>
                  </a:txBody>
                  <a:tcPr/>
                </a:tc>
                <a:tc>
                  <a:txBody>
                    <a:bodyPr/>
                    <a:lstStyle/>
                    <a:p>
                      <a:r>
                        <a:rPr sz="1400" dirty="0"/>
                        <a:t>10.6</a:t>
                      </a:r>
                    </a:p>
                  </a:txBody>
                  <a:tcPr/>
                </a:tc>
              </a:tr>
              <a:tr h="313493">
                <a:tc>
                  <a:txBody>
                    <a:bodyPr/>
                    <a:lstStyle/>
                    <a:p>
                      <a:r>
                        <a:rPr sz="1400" dirty="0"/>
                        <a:t>66.1</a:t>
                      </a:r>
                    </a:p>
                  </a:txBody>
                  <a:tcPr/>
                </a:tc>
                <a:tc>
                  <a:txBody>
                    <a:bodyPr/>
                    <a:lstStyle/>
                    <a:p>
                      <a:r>
                        <a:rPr sz="1400"/>
                        <a:t>8.6</a:t>
                      </a:r>
                    </a:p>
                  </a:txBody>
                  <a:tcPr/>
                </a:tc>
              </a:tr>
              <a:tr h="313493">
                <a:tc>
                  <a:txBody>
                    <a:bodyPr/>
                    <a:lstStyle/>
                    <a:p>
                      <a:r>
                        <a:rPr sz="1400" dirty="0"/>
                        <a:t>214.7</a:t>
                      </a:r>
                    </a:p>
                  </a:txBody>
                  <a:tcPr/>
                </a:tc>
                <a:tc>
                  <a:txBody>
                    <a:bodyPr/>
                    <a:lstStyle/>
                    <a:p>
                      <a:r>
                        <a:rPr sz="1400" dirty="0"/>
                        <a:t>17.4</a:t>
                      </a:r>
                    </a:p>
                  </a:txBody>
                  <a:tcPr/>
                </a:tc>
              </a:tr>
              <a:tr h="313493">
                <a:tc>
                  <a:txBody>
                    <a:bodyPr/>
                    <a:lstStyle/>
                    <a:p>
                      <a:r>
                        <a:rPr sz="1400" dirty="0"/>
                        <a:t>23.8</a:t>
                      </a:r>
                    </a:p>
                  </a:txBody>
                  <a:tcPr/>
                </a:tc>
                <a:tc>
                  <a:txBody>
                    <a:bodyPr/>
                    <a:lstStyle/>
                    <a:p>
                      <a:r>
                        <a:rPr sz="1400"/>
                        <a:t>9.2</a:t>
                      </a:r>
                    </a:p>
                  </a:txBody>
                  <a:tcPr/>
                </a:tc>
              </a:tr>
              <a:tr h="313493">
                <a:tc>
                  <a:txBody>
                    <a:bodyPr/>
                    <a:lstStyle/>
                    <a:p>
                      <a:r>
                        <a:rPr sz="1400" dirty="0"/>
                        <a:t>97.5</a:t>
                      </a:r>
                    </a:p>
                  </a:txBody>
                  <a:tcPr/>
                </a:tc>
                <a:tc>
                  <a:txBody>
                    <a:bodyPr/>
                    <a:lstStyle/>
                    <a:p>
                      <a:r>
                        <a:rPr sz="1400"/>
                        <a:t>9.7</a:t>
                      </a:r>
                    </a:p>
                  </a:txBody>
                  <a:tcPr/>
                </a:tc>
              </a:tr>
              <a:tr h="313493">
                <a:tc>
                  <a:txBody>
                    <a:bodyPr/>
                    <a:lstStyle/>
                    <a:p>
                      <a:r>
                        <a:rPr sz="1400" dirty="0"/>
                        <a:t>204.1</a:t>
                      </a:r>
                    </a:p>
                  </a:txBody>
                  <a:tcPr/>
                </a:tc>
                <a:tc>
                  <a:txBody>
                    <a:bodyPr/>
                    <a:lstStyle/>
                    <a:p>
                      <a:r>
                        <a:rPr sz="1400"/>
                        <a:t>19.0</a:t>
                      </a:r>
                    </a:p>
                  </a:txBody>
                  <a:tcPr/>
                </a:tc>
              </a:tr>
              <a:tr h="313493">
                <a:tc>
                  <a:txBody>
                    <a:bodyPr/>
                    <a:lstStyle/>
                    <a:p>
                      <a:r>
                        <a:rPr sz="1400" dirty="0"/>
                        <a:t>195.4</a:t>
                      </a:r>
                    </a:p>
                  </a:txBody>
                  <a:tcPr/>
                </a:tc>
                <a:tc>
                  <a:txBody>
                    <a:bodyPr/>
                    <a:lstStyle/>
                    <a:p>
                      <a:r>
                        <a:rPr sz="1400"/>
                        <a:t>22.4</a:t>
                      </a:r>
                    </a:p>
                  </a:txBody>
                  <a:tcPr/>
                </a:tc>
              </a:tr>
              <a:tr h="313493">
                <a:tc>
                  <a:txBody>
                    <a:bodyPr/>
                    <a:lstStyle/>
                    <a:p>
                      <a:r>
                        <a:rPr sz="1400" dirty="0"/>
                        <a:t>67.8</a:t>
                      </a:r>
                    </a:p>
                  </a:txBody>
                  <a:tcPr/>
                </a:tc>
                <a:tc>
                  <a:txBody>
                    <a:bodyPr/>
                    <a:lstStyle/>
                    <a:p>
                      <a:r>
                        <a:rPr sz="1400"/>
                        <a:t>12.5</a:t>
                      </a:r>
                    </a:p>
                  </a:txBody>
                  <a:tcPr/>
                </a:tc>
              </a:tr>
              <a:tr h="313493">
                <a:tc>
                  <a:txBody>
                    <a:bodyPr/>
                    <a:lstStyle/>
                    <a:p>
                      <a:r>
                        <a:rPr sz="1400" dirty="0"/>
                        <a:t>281.4</a:t>
                      </a:r>
                    </a:p>
                  </a:txBody>
                  <a:tcPr/>
                </a:tc>
                <a:tc>
                  <a:txBody>
                    <a:bodyPr/>
                    <a:lstStyle/>
                    <a:p>
                      <a:r>
                        <a:rPr sz="1400" dirty="0"/>
                        <a:t>24.4</a:t>
                      </a:r>
                    </a:p>
                  </a:txBody>
                  <a:tcPr/>
                </a:tc>
              </a:tr>
            </a:tbl>
          </a:graphicData>
        </a:graphic>
      </p:graphicFrame>
      <p:graphicFrame>
        <p:nvGraphicFramePr>
          <p:cNvPr id="12" name="Table 11"/>
          <p:cNvGraphicFramePr>
            <a:graphicFrameLocks noGrp="1"/>
          </p:cNvGraphicFramePr>
          <p:nvPr>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68.4</a:t>
                      </a:r>
                    </a:p>
                  </a:txBody>
                  <a:tcPr/>
                </a:tc>
                <a:tc>
                  <a:txBody>
                    <a:bodyPr/>
                    <a:lstStyle/>
                    <a:p>
                      <a:r>
                        <a:rPr sz="1400"/>
                        <a:t>22.1</a:t>
                      </a:r>
                    </a:p>
                  </a:txBody>
                  <a:tcPr/>
                </a:tc>
              </a:tr>
              <a:tr h="313493">
                <a:tc>
                  <a:txBody>
                    <a:bodyPr/>
                    <a:lstStyle/>
                    <a:p>
                      <a:r>
                        <a:rPr sz="1400" dirty="0"/>
                        <a:t>202.5</a:t>
                      </a:r>
                    </a:p>
                  </a:txBody>
                  <a:tcPr/>
                </a:tc>
                <a:tc>
                  <a:txBody>
                    <a:bodyPr/>
                    <a:lstStyle/>
                    <a:p>
                      <a:r>
                        <a:rPr sz="1400" dirty="0"/>
                        <a:t>10.4</a:t>
                      </a:r>
                    </a:p>
                  </a:txBody>
                  <a:tcPr/>
                </a:tc>
              </a:tr>
              <a:tr h="313493">
                <a:tc>
                  <a:txBody>
                    <a:bodyPr/>
                    <a:lstStyle/>
                    <a:p>
                      <a:r>
                        <a:rPr sz="1400" dirty="0"/>
                        <a:t>248.8</a:t>
                      </a:r>
                    </a:p>
                  </a:txBody>
                  <a:tcPr/>
                </a:tc>
                <a:tc>
                  <a:txBody>
                    <a:bodyPr/>
                    <a:lstStyle/>
                    <a:p>
                      <a:r>
                        <a:rPr sz="1400"/>
                        <a:t>9.3</a:t>
                      </a:r>
                    </a:p>
                  </a:txBody>
                  <a:tcPr/>
                </a:tc>
              </a:tr>
              <a:tr h="313493">
                <a:tc>
                  <a:txBody>
                    <a:bodyPr/>
                    <a:lstStyle/>
                    <a:p>
                      <a:r>
                        <a:rPr sz="1400" dirty="0"/>
                        <a:t>191.1</a:t>
                      </a:r>
                    </a:p>
                  </a:txBody>
                  <a:tcPr/>
                </a:tc>
                <a:tc>
                  <a:txBody>
                    <a:bodyPr/>
                    <a:lstStyle/>
                    <a:p>
                      <a:r>
                        <a:rPr sz="1400" dirty="0"/>
                        <a:t>18.5</a:t>
                      </a:r>
                    </a:p>
                  </a:txBody>
                  <a:tcPr/>
                </a:tc>
              </a:tr>
              <a:tr h="313493">
                <a:tc>
                  <a:txBody>
                    <a:bodyPr/>
                    <a:lstStyle/>
                    <a:p>
                      <a:r>
                        <a:rPr sz="1400"/>
                        <a:t>23.8</a:t>
                      </a:r>
                    </a:p>
                  </a:txBody>
                  <a:tcPr/>
                </a:tc>
                <a:tc>
                  <a:txBody>
                    <a:bodyPr/>
                    <a:lstStyle/>
                    <a:p>
                      <a:r>
                        <a:rPr sz="1400"/>
                        <a:t>12.9</a:t>
                      </a:r>
                    </a:p>
                  </a:txBody>
                  <a:tcPr/>
                </a:tc>
              </a:tr>
              <a:tr h="313493">
                <a:tc>
                  <a:txBody>
                    <a:bodyPr/>
                    <a:lstStyle/>
                    <a:p>
                      <a:r>
                        <a:rPr sz="1400" dirty="0"/>
                        <a:t>296.4</a:t>
                      </a:r>
                    </a:p>
                  </a:txBody>
                  <a:tcPr/>
                </a:tc>
                <a:tc>
                  <a:txBody>
                    <a:bodyPr/>
                    <a:lstStyle/>
                    <a:p>
                      <a:r>
                        <a:rPr sz="1400"/>
                        <a:t>7.2</a:t>
                      </a:r>
                    </a:p>
                  </a:txBody>
                  <a:tcPr/>
                </a:tc>
              </a:tr>
              <a:tr h="313493">
                <a:tc>
                  <a:txBody>
                    <a:bodyPr/>
                    <a:lstStyle/>
                    <a:p>
                      <a:r>
                        <a:rPr sz="1400" dirty="0"/>
                        <a:t>26.8</a:t>
                      </a:r>
                    </a:p>
                  </a:txBody>
                  <a:tcPr/>
                </a:tc>
                <a:tc>
                  <a:txBody>
                    <a:bodyPr/>
                    <a:lstStyle/>
                    <a:p>
                      <a:r>
                        <a:rPr sz="1400" dirty="0"/>
                        <a:t>11.8</a:t>
                      </a:r>
                    </a:p>
                  </a:txBody>
                  <a:tcPr/>
                </a:tc>
              </a:tr>
              <a:tr h="313493">
                <a:tc>
                  <a:txBody>
                    <a:bodyPr/>
                    <a:lstStyle/>
                    <a:p>
                      <a:r>
                        <a:rPr sz="1400"/>
                        <a:t>164.5</a:t>
                      </a:r>
                    </a:p>
                  </a:txBody>
                  <a:tcPr/>
                </a:tc>
                <a:tc>
                  <a:txBody>
                    <a:bodyPr/>
                    <a:lstStyle/>
                    <a:p>
                      <a:r>
                        <a:rPr sz="1400"/>
                        <a:t>13.2</a:t>
                      </a:r>
                    </a:p>
                  </a:txBody>
                  <a:tcPr/>
                </a:tc>
              </a:tr>
              <a:tr h="313493">
                <a:tc>
                  <a:txBody>
                    <a:bodyPr/>
                    <a:lstStyle/>
                    <a:p>
                      <a:r>
                        <a:rPr sz="1400" dirty="0"/>
                        <a:t>209.6</a:t>
                      </a:r>
                    </a:p>
                  </a:txBody>
                  <a:tcPr/>
                </a:tc>
                <a:tc>
                  <a:txBody>
                    <a:bodyPr/>
                    <a:lstStyle/>
                    <a:p>
                      <a:r>
                        <a:rPr sz="1400"/>
                        <a:t>4.8</a:t>
                      </a:r>
                    </a:p>
                  </a:txBody>
                  <a:tcPr/>
                </a:tc>
              </a:tr>
              <a:tr h="313493">
                <a:tc>
                  <a:txBody>
                    <a:bodyPr/>
                    <a:lstStyle/>
                    <a:p>
                      <a:r>
                        <a:rPr sz="1400" dirty="0"/>
                        <a:t>147.3</a:t>
                      </a:r>
                    </a:p>
                  </a:txBody>
                  <a:tcPr/>
                </a:tc>
                <a:tc>
                  <a:txBody>
                    <a:bodyPr/>
                    <a:lstStyle/>
                    <a:p>
                      <a:r>
                        <a:rPr sz="1400" dirty="0"/>
                        <a:t>10.6</a:t>
                      </a:r>
                    </a:p>
                  </a:txBody>
                  <a:tcPr/>
                </a:tc>
              </a:tr>
              <a:tr h="313493">
                <a:tc>
                  <a:txBody>
                    <a:bodyPr/>
                    <a:lstStyle/>
                    <a:p>
                      <a:r>
                        <a:rPr sz="1400" dirty="0"/>
                        <a:t>139.2</a:t>
                      </a:r>
                    </a:p>
                  </a:txBody>
                  <a:tcPr/>
                </a:tc>
                <a:tc>
                  <a:txBody>
                    <a:bodyPr/>
                    <a:lstStyle/>
                    <a:p>
                      <a:r>
                        <a:rPr sz="1400" dirty="0"/>
                        <a:t>8.6</a:t>
                      </a:r>
                    </a:p>
                  </a:txBody>
                  <a:tcPr/>
                </a:tc>
              </a:tr>
              <a:tr h="313493">
                <a:tc>
                  <a:txBody>
                    <a:bodyPr/>
                    <a:lstStyle/>
                    <a:p>
                      <a:r>
                        <a:rPr sz="1400" dirty="0"/>
                        <a:t>109.8</a:t>
                      </a:r>
                    </a:p>
                  </a:txBody>
                  <a:tcPr/>
                </a:tc>
                <a:tc>
                  <a:txBody>
                    <a:bodyPr/>
                    <a:lstStyle/>
                    <a:p>
                      <a:r>
                        <a:rPr sz="1400" dirty="0"/>
                        <a:t>17.4</a:t>
                      </a:r>
                    </a:p>
                  </a:txBody>
                  <a:tcPr/>
                </a:tc>
              </a:tr>
              <a:tr h="313493">
                <a:tc>
                  <a:txBody>
                    <a:bodyPr/>
                    <a:lstStyle/>
                    <a:p>
                      <a:r>
                        <a:rPr sz="1400" dirty="0"/>
                        <a:t>43.0</a:t>
                      </a:r>
                    </a:p>
                  </a:txBody>
                  <a:tcPr/>
                </a:tc>
                <a:tc>
                  <a:txBody>
                    <a:bodyPr/>
                    <a:lstStyle/>
                    <a:p>
                      <a:r>
                        <a:rPr sz="1400" dirty="0"/>
                        <a:t>9.2</a:t>
                      </a:r>
                    </a:p>
                  </a:txBody>
                  <a:tcPr/>
                </a:tc>
              </a:tr>
              <a:tr h="313493">
                <a:tc>
                  <a:txBody>
                    <a:bodyPr/>
                    <a:lstStyle/>
                    <a:p>
                      <a:r>
                        <a:rPr sz="1400" dirty="0"/>
                        <a:t>73.4</a:t>
                      </a:r>
                    </a:p>
                  </a:txBody>
                  <a:tcPr/>
                </a:tc>
                <a:tc>
                  <a:txBody>
                    <a:bodyPr/>
                    <a:lstStyle/>
                    <a:p>
                      <a:r>
                        <a:rPr sz="1400" dirty="0"/>
                        <a:t>9.7</a:t>
                      </a:r>
                    </a:p>
                  </a:txBody>
                  <a:tcPr/>
                </a:tc>
              </a:tr>
              <a:tr h="313493">
                <a:tc>
                  <a:txBody>
                    <a:bodyPr/>
                    <a:lstStyle/>
                    <a:p>
                      <a:r>
                        <a:rPr sz="1400" dirty="0"/>
                        <a:t>262.7</a:t>
                      </a:r>
                    </a:p>
                  </a:txBody>
                  <a:tcPr/>
                </a:tc>
                <a:tc>
                  <a:txBody>
                    <a:bodyPr/>
                    <a:lstStyle/>
                    <a:p>
                      <a:r>
                        <a:rPr sz="1400" dirty="0"/>
                        <a:t>19.0</a:t>
                      </a:r>
                    </a:p>
                  </a:txBody>
                  <a:tcPr/>
                </a:tc>
              </a:tr>
              <a:tr h="313493">
                <a:tc>
                  <a:txBody>
                    <a:bodyPr/>
                    <a:lstStyle/>
                    <a:p>
                      <a:r>
                        <a:rPr sz="1400" dirty="0"/>
                        <a:t>28.6</a:t>
                      </a:r>
                    </a:p>
                  </a:txBody>
                  <a:tcPr/>
                </a:tc>
                <a:tc>
                  <a:txBody>
                    <a:bodyPr/>
                    <a:lstStyle/>
                    <a:p>
                      <a:r>
                        <a:rPr sz="1400"/>
                        <a:t>22.4</a:t>
                      </a:r>
                    </a:p>
                  </a:txBody>
                  <a:tcPr/>
                </a:tc>
              </a:tr>
              <a:tr h="313493">
                <a:tc>
                  <a:txBody>
                    <a:bodyPr/>
                    <a:lstStyle/>
                    <a:p>
                      <a:r>
                        <a:rPr sz="1400" dirty="0"/>
                        <a:t>135.2</a:t>
                      </a:r>
                    </a:p>
                  </a:txBody>
                  <a:tcPr/>
                </a:tc>
                <a:tc>
                  <a:txBody>
                    <a:bodyPr/>
                    <a:lstStyle/>
                    <a:p>
                      <a:r>
                        <a:rPr sz="1400"/>
                        <a:t>12.5</a:t>
                      </a:r>
                    </a:p>
                  </a:txBody>
                  <a:tcPr/>
                </a:tc>
              </a:tr>
              <a:tr h="313493">
                <a:tc>
                  <a:txBody>
                    <a:bodyPr/>
                    <a:lstStyle/>
                    <a:p>
                      <a:r>
                        <a:rPr sz="1400" dirty="0"/>
                        <a:t>240.1</a:t>
                      </a:r>
                    </a:p>
                  </a:txBody>
                  <a:tcPr/>
                </a:tc>
                <a:tc>
                  <a:txBody>
                    <a:bodyPr/>
                    <a:lstStyle/>
                    <a:p>
                      <a:r>
                        <a:rPr sz="1400" dirty="0"/>
                        <a:t>24.4</a:t>
                      </a:r>
                    </a:p>
                  </a:txBody>
                  <a:tcPr/>
                </a:tc>
              </a:tr>
            </a:tbl>
          </a:graphicData>
        </a:graphic>
      </p:graphicFrame>
      <p:graphicFrame>
        <p:nvGraphicFramePr>
          <p:cNvPr id="11" name="Table 10"/>
          <p:cNvGraphicFramePr>
            <a:graphicFrameLocks noGrp="1"/>
          </p:cNvGraphicFramePr>
          <p:nvPr>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50.0</a:t>
                      </a:r>
                    </a:p>
                  </a:txBody>
                  <a:tcPr/>
                </a:tc>
                <a:tc>
                  <a:txBody>
                    <a:bodyPr/>
                    <a:lstStyle/>
                    <a:p>
                      <a:r>
                        <a:rPr sz="1400"/>
                        <a:t>22.1</a:t>
                      </a:r>
                    </a:p>
                  </a:txBody>
                  <a:tcPr/>
                </a:tc>
              </a:tr>
              <a:tr h="313493">
                <a:tc>
                  <a:txBody>
                    <a:bodyPr/>
                    <a:lstStyle/>
                    <a:p>
                      <a:r>
                        <a:rPr sz="1400" dirty="0"/>
                        <a:t>184.9</a:t>
                      </a:r>
                    </a:p>
                  </a:txBody>
                  <a:tcPr/>
                </a:tc>
                <a:tc>
                  <a:txBody>
                    <a:bodyPr/>
                    <a:lstStyle/>
                    <a:p>
                      <a:r>
                        <a:rPr sz="1400" dirty="0"/>
                        <a:t>10.4</a:t>
                      </a:r>
                    </a:p>
                  </a:txBody>
                  <a:tcPr/>
                </a:tc>
              </a:tr>
              <a:tr h="313493">
                <a:tc>
                  <a:txBody>
                    <a:bodyPr/>
                    <a:lstStyle/>
                    <a:p>
                      <a:r>
                        <a:rPr sz="1400"/>
                        <a:t>11.7</a:t>
                      </a:r>
                    </a:p>
                  </a:txBody>
                  <a:tcPr/>
                </a:tc>
                <a:tc>
                  <a:txBody>
                    <a:bodyPr/>
                    <a:lstStyle/>
                    <a:p>
                      <a:r>
                        <a:rPr sz="1400"/>
                        <a:t>9.3</a:t>
                      </a:r>
                    </a:p>
                  </a:txBody>
                  <a:tcPr/>
                </a:tc>
              </a:tr>
              <a:tr h="313493">
                <a:tc>
                  <a:txBody>
                    <a:bodyPr/>
                    <a:lstStyle/>
                    <a:p>
                      <a:r>
                        <a:rPr sz="1400" dirty="0"/>
                        <a:t>219.8</a:t>
                      </a:r>
                    </a:p>
                  </a:txBody>
                  <a:tcPr/>
                </a:tc>
                <a:tc>
                  <a:txBody>
                    <a:bodyPr/>
                    <a:lstStyle/>
                    <a:p>
                      <a:r>
                        <a:rPr sz="1400"/>
                        <a:t>18.5</a:t>
                      </a:r>
                    </a:p>
                  </a:txBody>
                  <a:tcPr/>
                </a:tc>
              </a:tr>
              <a:tr h="313493">
                <a:tc>
                  <a:txBody>
                    <a:bodyPr/>
                    <a:lstStyle/>
                    <a:p>
                      <a:r>
                        <a:rPr sz="1400"/>
                        <a:t>13.1</a:t>
                      </a:r>
                    </a:p>
                  </a:txBody>
                  <a:tcPr/>
                </a:tc>
                <a:tc>
                  <a:txBody>
                    <a:bodyPr/>
                    <a:lstStyle/>
                    <a:p>
                      <a:r>
                        <a:rPr sz="1400"/>
                        <a:t>12.9</a:t>
                      </a:r>
                    </a:p>
                  </a:txBody>
                  <a:tcPr/>
                </a:tc>
              </a:tr>
              <a:tr h="313493">
                <a:tc>
                  <a:txBody>
                    <a:bodyPr/>
                    <a:lstStyle/>
                    <a:p>
                      <a:r>
                        <a:rPr sz="1400" dirty="0"/>
                        <a:t>248.8</a:t>
                      </a:r>
                    </a:p>
                  </a:txBody>
                  <a:tcPr/>
                </a:tc>
                <a:tc>
                  <a:txBody>
                    <a:bodyPr/>
                    <a:lstStyle/>
                    <a:p>
                      <a:r>
                        <a:rPr sz="1400"/>
                        <a:t>7.2</a:t>
                      </a:r>
                    </a:p>
                  </a:txBody>
                  <a:tcPr/>
                </a:tc>
              </a:tr>
              <a:tr h="313493">
                <a:tc>
                  <a:txBody>
                    <a:bodyPr/>
                    <a:lstStyle/>
                    <a:p>
                      <a:r>
                        <a:rPr sz="1400" dirty="0"/>
                        <a:t>76.4</a:t>
                      </a:r>
                    </a:p>
                  </a:txBody>
                  <a:tcPr/>
                </a:tc>
                <a:tc>
                  <a:txBody>
                    <a:bodyPr/>
                    <a:lstStyle/>
                    <a:p>
                      <a:r>
                        <a:rPr sz="1400" dirty="0"/>
                        <a:t>11.8</a:t>
                      </a:r>
                    </a:p>
                  </a:txBody>
                  <a:tcPr/>
                </a:tc>
              </a:tr>
              <a:tr h="313493">
                <a:tc>
                  <a:txBody>
                    <a:bodyPr/>
                    <a:lstStyle/>
                    <a:p>
                      <a:r>
                        <a:rPr sz="1400"/>
                        <a:t>197.6</a:t>
                      </a:r>
                    </a:p>
                  </a:txBody>
                  <a:tcPr/>
                </a:tc>
                <a:tc>
                  <a:txBody>
                    <a:bodyPr/>
                    <a:lstStyle/>
                    <a:p>
                      <a:r>
                        <a:rPr sz="1400"/>
                        <a:t>13.2</a:t>
                      </a:r>
                    </a:p>
                  </a:txBody>
                  <a:tcPr/>
                </a:tc>
              </a:tr>
              <a:tr h="313493">
                <a:tc>
                  <a:txBody>
                    <a:bodyPr/>
                    <a:lstStyle/>
                    <a:p>
                      <a:r>
                        <a:rPr sz="1400"/>
                        <a:t>195.4</a:t>
                      </a:r>
                    </a:p>
                  </a:txBody>
                  <a:tcPr/>
                </a:tc>
                <a:tc>
                  <a:txBody>
                    <a:bodyPr/>
                    <a:lstStyle/>
                    <a:p>
                      <a:r>
                        <a:rPr sz="1400"/>
                        <a:t>4.8</a:t>
                      </a:r>
                    </a:p>
                  </a:txBody>
                  <a:tcPr/>
                </a:tc>
              </a:tr>
              <a:tr h="313493">
                <a:tc>
                  <a:txBody>
                    <a:bodyPr/>
                    <a:lstStyle/>
                    <a:p>
                      <a:r>
                        <a:rPr sz="1400"/>
                        <a:t>75.5</a:t>
                      </a:r>
                    </a:p>
                  </a:txBody>
                  <a:tcPr/>
                </a:tc>
                <a:tc>
                  <a:txBody>
                    <a:bodyPr/>
                    <a:lstStyle/>
                    <a:p>
                      <a:r>
                        <a:rPr sz="1400" dirty="0"/>
                        <a:t>10.6</a:t>
                      </a:r>
                    </a:p>
                  </a:txBody>
                  <a:tcPr/>
                </a:tc>
              </a:tr>
              <a:tr h="313493">
                <a:tc>
                  <a:txBody>
                    <a:bodyPr/>
                    <a:lstStyle/>
                    <a:p>
                      <a:r>
                        <a:rPr sz="1400" dirty="0"/>
                        <a:t>238.2</a:t>
                      </a:r>
                    </a:p>
                  </a:txBody>
                  <a:tcPr/>
                </a:tc>
                <a:tc>
                  <a:txBody>
                    <a:bodyPr/>
                    <a:lstStyle/>
                    <a:p>
                      <a:r>
                        <a:rPr sz="1400" dirty="0"/>
                        <a:t>8.6</a:t>
                      </a:r>
                    </a:p>
                  </a:txBody>
                  <a:tcPr/>
                </a:tc>
              </a:tr>
              <a:tr h="313493">
                <a:tc>
                  <a:txBody>
                    <a:bodyPr/>
                    <a:lstStyle/>
                    <a:p>
                      <a:r>
                        <a:rPr sz="1400" dirty="0"/>
                        <a:t>222.4</a:t>
                      </a:r>
                    </a:p>
                  </a:txBody>
                  <a:tcPr/>
                </a:tc>
                <a:tc>
                  <a:txBody>
                    <a:bodyPr/>
                    <a:lstStyle/>
                    <a:p>
                      <a:r>
                        <a:rPr sz="1400" dirty="0"/>
                        <a:t>17.4</a:t>
                      </a:r>
                    </a:p>
                  </a:txBody>
                  <a:tcPr/>
                </a:tc>
              </a:tr>
              <a:tr h="313493">
                <a:tc>
                  <a:txBody>
                    <a:bodyPr/>
                    <a:lstStyle/>
                    <a:p>
                      <a:r>
                        <a:rPr sz="1400" dirty="0"/>
                        <a:t>171.3</a:t>
                      </a:r>
                    </a:p>
                  </a:txBody>
                  <a:tcPr/>
                </a:tc>
                <a:tc>
                  <a:txBody>
                    <a:bodyPr/>
                    <a:lstStyle/>
                    <a:p>
                      <a:r>
                        <a:rPr sz="1400" dirty="0"/>
                        <a:t>9.2</a:t>
                      </a:r>
                    </a:p>
                  </a:txBody>
                  <a:tcPr/>
                </a:tc>
              </a:tr>
              <a:tr h="313493">
                <a:tc>
                  <a:txBody>
                    <a:bodyPr/>
                    <a:lstStyle/>
                    <a:p>
                      <a:r>
                        <a:rPr sz="1400" dirty="0"/>
                        <a:t>184.9</a:t>
                      </a:r>
                    </a:p>
                  </a:txBody>
                  <a:tcPr/>
                </a:tc>
                <a:tc>
                  <a:txBody>
                    <a:bodyPr/>
                    <a:lstStyle/>
                    <a:p>
                      <a:r>
                        <a:rPr sz="1400" dirty="0"/>
                        <a:t>9.7</a:t>
                      </a:r>
                    </a:p>
                  </a:txBody>
                  <a:tcPr/>
                </a:tc>
              </a:tr>
              <a:tr h="313493">
                <a:tc>
                  <a:txBody>
                    <a:bodyPr/>
                    <a:lstStyle/>
                    <a:p>
                      <a:r>
                        <a:rPr sz="1400" dirty="0"/>
                        <a:t>193.2</a:t>
                      </a:r>
                    </a:p>
                  </a:txBody>
                  <a:tcPr/>
                </a:tc>
                <a:tc>
                  <a:txBody>
                    <a:bodyPr/>
                    <a:lstStyle/>
                    <a:p>
                      <a:r>
                        <a:rPr sz="1400" dirty="0"/>
                        <a:t>19.0</a:t>
                      </a:r>
                    </a:p>
                  </a:txBody>
                  <a:tcPr/>
                </a:tc>
              </a:tr>
              <a:tr h="313493">
                <a:tc>
                  <a:txBody>
                    <a:bodyPr/>
                    <a:lstStyle/>
                    <a:p>
                      <a:r>
                        <a:rPr sz="1400" dirty="0"/>
                        <a:t>131.7</a:t>
                      </a:r>
                    </a:p>
                  </a:txBody>
                  <a:tcPr/>
                </a:tc>
                <a:tc>
                  <a:txBody>
                    <a:bodyPr/>
                    <a:lstStyle/>
                    <a:p>
                      <a:r>
                        <a:rPr sz="1400"/>
                        <a:t>22.4</a:t>
                      </a:r>
                    </a:p>
                  </a:txBody>
                  <a:tcPr/>
                </a:tc>
              </a:tr>
              <a:tr h="313493">
                <a:tc>
                  <a:txBody>
                    <a:bodyPr/>
                    <a:lstStyle/>
                    <a:p>
                      <a:r>
                        <a:rPr sz="1400" dirty="0"/>
                        <a:t>116.0</a:t>
                      </a:r>
                    </a:p>
                  </a:txBody>
                  <a:tcPr/>
                </a:tc>
                <a:tc>
                  <a:txBody>
                    <a:bodyPr/>
                    <a:lstStyle/>
                    <a:p>
                      <a:r>
                        <a:rPr sz="1400"/>
                        <a:t>12.5</a:t>
                      </a:r>
                    </a:p>
                  </a:txBody>
                  <a:tcPr/>
                </a:tc>
              </a:tr>
              <a:tr h="313493">
                <a:tc>
                  <a:txBody>
                    <a:bodyPr/>
                    <a:lstStyle/>
                    <a:p>
                      <a:r>
                        <a:rPr sz="1400" dirty="0"/>
                        <a:t>166.8</a:t>
                      </a:r>
                    </a:p>
                  </a:txBody>
                  <a:tcPr/>
                </a:tc>
                <a:tc>
                  <a:txBody>
                    <a:bodyPr/>
                    <a:lstStyle/>
                    <a:p>
                      <a:r>
                        <a:rPr sz="1400" dirty="0"/>
                        <a:t>24.4</a:t>
                      </a:r>
                    </a:p>
                  </a:txBody>
                  <a:tcPr/>
                </a:tc>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smtClean="0">
                <a:latin typeface="Karla" charset="0"/>
                <a:ea typeface="Karla" charset="0"/>
                <a:cs typeface="Karla" charset="0"/>
              </a:rPr>
              <a:t>Random </a:t>
            </a:r>
            <a:r>
              <a:rPr lang="en-US" sz="2800" u="sng" dirty="0">
                <a:latin typeface="Karla" charset="0"/>
                <a:ea typeface="Karla" charset="0"/>
                <a:cs typeface="Karla" charset="0"/>
              </a:rPr>
              <a:t>sampling of the </a:t>
            </a:r>
            <a:r>
              <a:rPr lang="en-US" sz="2800" u="sng" dirty="0" smtClean="0">
                <a:latin typeface="Karla" charset="0"/>
                <a:ea typeface="Karla" charset="0"/>
                <a:cs typeface="Karla" charset="0"/>
              </a:rPr>
              <a:t>data</a:t>
            </a:r>
            <a:endParaRPr lang="en-US" sz="2800" dirty="0" smtClean="0">
              <a:latin typeface="Karla" charset="0"/>
              <a:ea typeface="Karla" charset="0"/>
              <a:cs typeface="Karla" charset="0"/>
            </a:endParaRPr>
          </a:p>
          <a:p>
            <a:r>
              <a:rPr lang="en-US" sz="2800" dirty="0">
                <a:latin typeface="Karla" charset="0"/>
                <a:ea typeface="Karla" charset="0"/>
                <a:cs typeface="Karla" charset="0"/>
              </a:rPr>
              <a:t>	</a:t>
            </a:r>
            <a:r>
              <a:rPr lang="en-US" sz="2400" dirty="0" smtClean="0">
                <a:latin typeface="Karla" charset="0"/>
                <a:ea typeface="Karla" charset="0"/>
                <a:cs typeface="Karla" charset="0"/>
              </a:rPr>
              <a:t>Shuffle the values of the predictor variable</a:t>
            </a:r>
            <a:endParaRPr lang="en-US" sz="2400" dirty="0">
              <a:latin typeface="Karla" charset="0"/>
              <a:ea typeface="Karla" charset="0"/>
              <a:cs typeface="Karla" charset="0"/>
            </a:endParaRPr>
          </a:p>
        </p:txBody>
      </p:sp>
      <p:sp>
        <p:nvSpPr>
          <p:cNvPr id="25" name="Slide Number Placeholder 24"/>
          <p:cNvSpPr>
            <a:spLocks noGrp="1"/>
          </p:cNvSpPr>
          <p:nvPr>
            <p:ph type="sldNum" sz="quarter" idx="12"/>
          </p:nvPr>
        </p:nvSpPr>
        <p:spPr/>
        <p:txBody>
          <a:bodyPr/>
          <a:lstStyle/>
          <a:p>
            <a:fld id="{A13833A1-46C9-FB45-812F-A8AC7B5136EB}" type="slidenum">
              <a:rPr lang="en-US" smtClean="0"/>
              <a:t>70</a:t>
            </a:fld>
            <a:endParaRPr lang="en-US"/>
          </a:p>
        </p:txBody>
      </p:sp>
    </p:spTree>
    <p:extLst>
      <p:ext uri="{BB962C8B-B14F-4D97-AF65-F5344CB8AC3E}">
        <p14:creationId xmlns:p14="http://schemas.microsoft.com/office/powerpoint/2010/main" val="81451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00" y="1600200"/>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71</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5748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7965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fill="hold"/>
                                        <p:tgtEl>
                                          <p:spTgt spid="13"/>
                                        </p:tgtEl>
                                        <p:attrNameLst>
                                          <p:attrName>ppt_x</p:attrName>
                                        </p:attrNameLst>
                                      </p:cBhvr>
                                      <p:tavLst>
                                        <p:tav tm="0">
                                          <p:val>
                                            <p:strVal val="#ppt_x"/>
                                          </p:val>
                                        </p:tav>
                                        <p:tav tm="100000">
                                          <p:val>
                                            <p:strVal val="#ppt_x"/>
                                          </p:val>
                                        </p:tav>
                                      </p:tavLst>
                                    </p:anim>
                                    <p:anim calcmode="lin" valueType="num">
                                      <p:cBhvr additive="base">
                                        <p:cTn id="16" dur="2000" fill="hold"/>
                                        <p:tgtEl>
                                          <p:spTgt spid="13"/>
                                        </p:tgtEl>
                                        <p:attrNameLst>
                                          <p:attrName>ppt_y</p:attrName>
                                        </p:attrNameLst>
                                      </p:cBhvr>
                                      <p:tavLst>
                                        <p:tav tm="0">
                                          <p:val>
                                            <p:strVal val="1+#ppt_h/2"/>
                                          </p:val>
                                        </p:tav>
                                        <p:tav tm="100000">
                                          <p:val>
                                            <p:strVal val="#ppt_y"/>
                                          </p:val>
                                        </p:tav>
                                      </p:tavLst>
                                    </p:anim>
                                  </p:childTnLst>
                                </p:cTn>
                              </p:par>
                              <p:par>
                                <p:cTn id="17" presetID="2" presetClass="exit" presetSubtype="1" fill="hold" nodeType="withEffect">
                                  <p:stCondLst>
                                    <p:cond delay="0"/>
                                  </p:stCondLst>
                                  <p:childTnLst>
                                    <p:anim calcmode="lin" valueType="num">
                                      <p:cBhvr additive="base">
                                        <p:cTn id="18" dur="2000"/>
                                        <p:tgtEl>
                                          <p:spTgt spid="10"/>
                                        </p:tgtEl>
                                        <p:attrNameLst>
                                          <p:attrName>ppt_x</p:attrName>
                                        </p:attrNameLst>
                                      </p:cBhvr>
                                      <p:tavLst>
                                        <p:tav tm="0">
                                          <p:val>
                                            <p:strVal val="ppt_x"/>
                                          </p:val>
                                        </p:tav>
                                        <p:tav tm="100000">
                                          <p:val>
                                            <p:strVal val="ppt_x"/>
                                          </p:val>
                                        </p:tav>
                                      </p:tavLst>
                                    </p:anim>
                                    <p:anim calcmode="lin" valueType="num">
                                      <p:cBhvr additive="base">
                                        <p:cTn id="19" dur="2000"/>
                                        <p:tgtEl>
                                          <p:spTgt spid="10"/>
                                        </p:tgtEl>
                                        <p:attrNameLst>
                                          <p:attrName>ppt_y</p:attrName>
                                        </p:attrNameLst>
                                      </p:cBhvr>
                                      <p:tavLst>
                                        <p:tav tm="0">
                                          <p:val>
                                            <p:strVal val="ppt_y"/>
                                          </p:val>
                                        </p:tav>
                                        <p:tav tm="100000">
                                          <p:val>
                                            <p:strVal val="0-ppt_h/2"/>
                                          </p:val>
                                        </p:tav>
                                      </p:tavLst>
                                    </p:anim>
                                    <p:set>
                                      <p:cBhvr>
                                        <p:cTn id="20" dur="1" fill="hold">
                                          <p:stCondLst>
                                            <p:cond delay="1999"/>
                                          </p:stCondLst>
                                        </p:cTn>
                                        <p:tgtEl>
                                          <p:spTgt spid="10"/>
                                        </p:tgtEl>
                                        <p:attrNameLst>
                                          <p:attrName>style.visibility</p:attrName>
                                        </p:attrNameLst>
                                      </p:cBhvr>
                                      <p:to>
                                        <p:strVal val="hidden"/>
                                      </p:to>
                                    </p:set>
                                  </p:childTnLst>
                                </p:cTn>
                              </p:par>
                              <p:par>
                                <p:cTn id="21" presetID="2" presetClass="exit" presetSubtype="1" fill="hold" nodeType="withEffect">
                                  <p:stCondLst>
                                    <p:cond delay="0"/>
                                  </p:stCondLst>
                                  <p:childTnLst>
                                    <p:anim calcmode="lin" valueType="num">
                                      <p:cBhvr additive="base">
                                        <p:cTn id="22" dur="2000"/>
                                        <p:tgtEl>
                                          <p:spTgt spid="15"/>
                                        </p:tgtEl>
                                        <p:attrNameLst>
                                          <p:attrName>ppt_x</p:attrName>
                                        </p:attrNameLst>
                                      </p:cBhvr>
                                      <p:tavLst>
                                        <p:tav tm="0">
                                          <p:val>
                                            <p:strVal val="ppt_x"/>
                                          </p:val>
                                        </p:tav>
                                        <p:tav tm="100000">
                                          <p:val>
                                            <p:strVal val="ppt_x"/>
                                          </p:val>
                                        </p:tav>
                                      </p:tavLst>
                                    </p:anim>
                                    <p:anim calcmode="lin" valueType="num">
                                      <p:cBhvr additive="base">
                                        <p:cTn id="23" dur="2000"/>
                                        <p:tgtEl>
                                          <p:spTgt spid="15"/>
                                        </p:tgtEl>
                                        <p:attrNameLst>
                                          <p:attrName>ppt_y</p:attrName>
                                        </p:attrNameLst>
                                      </p:cBhvr>
                                      <p:tavLst>
                                        <p:tav tm="0">
                                          <p:val>
                                            <p:strVal val="ppt_y"/>
                                          </p:val>
                                        </p:tav>
                                        <p:tav tm="100000">
                                          <p:val>
                                            <p:strVal val="0-ppt_h/2"/>
                                          </p:val>
                                        </p:tav>
                                      </p:tavLst>
                                    </p:anim>
                                    <p:set>
                                      <p:cBhvr>
                                        <p:cTn id="2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72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360" y="777240"/>
            <a:ext cx="5486400" cy="3657600"/>
          </a:xfrm>
          <a:prstGeom prst="rect">
            <a:avLst/>
          </a:prstGeom>
        </p:spPr>
      </p:pic>
      <p:cxnSp>
        <p:nvCxnSpPr>
          <p:cNvPr id="5" name="Straight Connector 4"/>
          <p:cNvCxnSpPr/>
          <p:nvPr/>
        </p:nvCxnSpPr>
        <p:spPr>
          <a:xfrm flipH="1" flipV="1">
            <a:off x="5703879" y="1226904"/>
            <a:ext cx="1" cy="2447995"/>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8913740" y="1429600"/>
                <a:ext cx="978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𝜇</m:t>
                          </m:r>
                        </m:e>
                        <m:sub>
                          <m:r>
                            <a:rPr lang="en-US" b="0" i="1" smtClean="0">
                              <a:latin typeface="Cambria Math" charset="0"/>
                            </a:rPr>
                            <m:t>𝑁𝑢𝑙𝑙</m:t>
                          </m:r>
                        </m:sub>
                      </m:sSub>
                      <m:r>
                        <a:rPr lang="en-US" b="0" i="1" smtClean="0">
                          <a:latin typeface="Cambria Math" charset="0"/>
                        </a:rPr>
                        <m:t>=0</m:t>
                      </m:r>
                    </m:oMath>
                  </m:oMathPara>
                </a14:m>
                <a:endParaRPr lang="en-US" b="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8913740" y="1429600"/>
                <a:ext cx="978729" cy="276999"/>
              </a:xfrm>
              <a:prstGeom prst="rect">
                <a:avLst/>
              </a:prstGeom>
              <a:blipFill rotWithShape="0">
                <a:blip r:embed="rId3"/>
                <a:stretch>
                  <a:fillRect l="-4969" r="-5590" b="-22222"/>
                </a:stretch>
              </a:blipFill>
            </p:spPr>
            <p:txBody>
              <a:bodyPr/>
              <a:lstStyle/>
              <a:p>
                <a:r>
                  <a:rPr lang="en-US">
                    <a:noFill/>
                  </a:rPr>
                  <a:t> </a:t>
                </a:r>
              </a:p>
            </p:txBody>
          </p:sp>
        </mc:Fallback>
      </mc:AlternateContent>
      <p:cxnSp>
        <p:nvCxnSpPr>
          <p:cNvPr id="8" name="Straight Connector 7"/>
          <p:cNvCxnSpPr/>
          <p:nvPr/>
        </p:nvCxnSpPr>
        <p:spPr>
          <a:xfrm flipV="1">
            <a:off x="7245986" y="1226904"/>
            <a:ext cx="0" cy="2455147"/>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8913740" y="1826443"/>
                <a:ext cx="1125116" cy="322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𝜇</m:t>
                          </m:r>
                        </m:e>
                        <m:sub>
                          <m:acc>
                            <m:accPr>
                              <m:chr m:val="̂"/>
                              <m:ctrlPr>
                                <a:rPr lang="en-US" b="0" i="1" smtClean="0">
                                  <a:latin typeface="Cambria Math" charset="0"/>
                                </a:rPr>
                              </m:ctrlPr>
                            </m:accPr>
                            <m:e>
                              <m:r>
                                <a:rPr lang="en-US" b="0" i="1" smtClean="0">
                                  <a:latin typeface="Cambria Math" charset="0"/>
                                </a:rPr>
                                <m:t>𝛽</m:t>
                              </m:r>
                            </m:e>
                          </m:acc>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𝜇</m:t>
                          </m:r>
                        </m:e>
                        <m:sub>
                          <m:r>
                            <a:rPr lang="en-US" b="0" i="1" smtClean="0">
                              <a:latin typeface="Cambria Math" charset="0"/>
                            </a:rPr>
                            <m:t>𝑏𝑜𝑜𝑡</m:t>
                          </m:r>
                        </m:sub>
                      </m:sSub>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8913740" y="1826443"/>
                <a:ext cx="1125116" cy="322781"/>
              </a:xfrm>
              <a:prstGeom prst="rect">
                <a:avLst/>
              </a:prstGeom>
              <a:blipFill rotWithShape="0">
                <a:blip r:embed="rId4"/>
                <a:stretch>
                  <a:fillRect l="-4324" r="-1622"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13740" y="2248036"/>
                <a:ext cx="9276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𝑁𝑢𝑙𝑙</m:t>
                          </m:r>
                        </m:sub>
                      </m:sSub>
                      <m:r>
                        <a:rPr lang="en-US" b="0" i="1" smtClean="0">
                          <a:latin typeface="Cambria Math" charset="0"/>
                        </a:rPr>
                        <m:t>= ?</m:t>
                      </m:r>
                    </m:oMath>
                  </m:oMathPara>
                </a14:m>
                <a:endParaRPr lang="en-US" b="0"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8913740" y="2248036"/>
                <a:ext cx="927690" cy="276999"/>
              </a:xfrm>
              <a:prstGeom prst="rect">
                <a:avLst/>
              </a:prstGeom>
              <a:blipFill rotWithShape="0">
                <a:blip r:embed="rId5"/>
                <a:stretch>
                  <a:fillRect l="-2632" t="-146667" r="-5921" b="-180000"/>
                </a:stretch>
              </a:blipFill>
            </p:spPr>
            <p:txBody>
              <a:bodyPr/>
              <a:lstStyle/>
              <a:p>
                <a:r>
                  <a:rPr lang="en-US">
                    <a:noFill/>
                  </a:rPr>
                  <a:t> </a:t>
                </a:r>
              </a:p>
            </p:txBody>
          </p:sp>
        </mc:Fallback>
      </mc:AlternateContent>
      <p:cxnSp>
        <p:nvCxnSpPr>
          <p:cNvPr id="11" name="Straight Connector 10"/>
          <p:cNvCxnSpPr/>
          <p:nvPr/>
        </p:nvCxnSpPr>
        <p:spPr>
          <a:xfrm flipH="1">
            <a:off x="5250107" y="2852747"/>
            <a:ext cx="955519" cy="0"/>
          </a:xfrm>
          <a:prstGeom prst="line">
            <a:avLst/>
          </a:prstGeom>
          <a:ln>
            <a:solidFill>
              <a:schemeClr val="tx1">
                <a:lumMod val="95000"/>
                <a:lumOff val="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8875106" y="2644879"/>
                <a:ext cx="2177840" cy="621132"/>
              </a:xfrm>
              <a:prstGeom prst="rect">
                <a:avLst/>
              </a:prstGeom>
              <a:noFill/>
            </p:spPr>
            <p:txBody>
              <a:bodyPr wrap="none" lIns="0" tIns="0" rIns="0" bIns="0" rtlCol="0">
                <a:spAutoFit/>
              </a:bodyPr>
              <a:lstStyle/>
              <a:p>
                <a:pPr indent="57150"/>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𝜎</m:t>
                          </m:r>
                        </m:e>
                        <m:sub>
                          <m:acc>
                            <m:accPr>
                              <m:chr m:val="̂"/>
                              <m:ctrlPr>
                                <a:rPr lang="en-US" b="0" i="1" smtClean="0">
                                  <a:latin typeface="Cambria Math" charset="0"/>
                                </a:rPr>
                              </m:ctrlPr>
                            </m:accPr>
                            <m:e>
                              <m:r>
                                <a:rPr lang="en-US" b="0" i="1" smtClean="0">
                                  <a:latin typeface="Cambria Math" charset="0"/>
                                </a:rPr>
                                <m:t>𝛽</m:t>
                              </m:r>
                            </m:e>
                          </m:acc>
                        </m:sub>
                      </m:sSub>
                      <m:r>
                        <a:rPr lang="en-US" b="0" i="1" smtClean="0">
                          <a:latin typeface="Cambria Math" charset="0"/>
                        </a:rPr>
                        <m:t>=</m:t>
                      </m:r>
                      <m:r>
                        <a:rPr lang="en-US" b="0" i="1" smtClean="0">
                          <a:latin typeface="Cambria Math" charset="0"/>
                        </a:rPr>
                        <m:t>𝑆𝐸</m:t>
                      </m:r>
                      <m:d>
                        <m:dPr>
                          <m:ctrlPr>
                            <a:rPr lang="en-US" b="0" i="1" smtClean="0">
                              <a:latin typeface="Cambria Math" charset="0"/>
                            </a:rPr>
                          </m:ctrlPr>
                        </m:dPr>
                        <m:e>
                          <m:acc>
                            <m:accPr>
                              <m:chr m:val="̂"/>
                              <m:ctrlPr>
                                <a:rPr lang="en-US" b="0" i="1" smtClean="0">
                                  <a:latin typeface="Cambria Math" charset="0"/>
                                </a:rPr>
                              </m:ctrlPr>
                            </m:accPr>
                            <m:e>
                              <m:r>
                                <a:rPr lang="en-US" i="1">
                                  <a:latin typeface="Cambria Math" charset="0"/>
                                </a:rPr>
                                <m:t>𝛽</m:t>
                              </m:r>
                            </m:e>
                          </m:acc>
                        </m:e>
                      </m:d>
                      <m:r>
                        <a:rPr lang="en-US" b="0" i="0" smtClean="0">
                          <a:latin typeface="Cambria Math" charset="0"/>
                        </a:rPr>
                        <m:t>=</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𝑏𝑜𝑜𝑡</m:t>
                          </m:r>
                        </m:sub>
                      </m:sSub>
                    </m:oMath>
                  </m:oMathPara>
                </a14:m>
                <a:endParaRPr lang="en-US" b="0" dirty="0" smtClean="0"/>
              </a:p>
              <a:p>
                <a:endParaRPr lang="en-US" b="0" dirty="0" smtClean="0"/>
              </a:p>
            </p:txBody>
          </p:sp>
        </mc:Choice>
        <mc:Fallback xmlns="">
          <p:sp>
            <p:nvSpPr>
              <p:cNvPr id="14" name="TextBox 13"/>
              <p:cNvSpPr txBox="1">
                <a:spLocks noRot="1" noChangeAspect="1" noMove="1" noResize="1" noEditPoints="1" noAdjustHandles="1" noChangeArrowheads="1" noChangeShapeType="1" noTextEdit="1"/>
              </p:cNvSpPr>
              <p:nvPr/>
            </p:nvSpPr>
            <p:spPr>
              <a:xfrm>
                <a:off x="8875106" y="2644879"/>
                <a:ext cx="2177840" cy="621132"/>
              </a:xfrm>
              <a:prstGeom prst="rect">
                <a:avLst/>
              </a:prstGeom>
              <a:blipFill rotWithShape="0">
                <a:blip r:embed="rId6"/>
                <a:stretch>
                  <a:fillRect t="-11765"/>
                </a:stretch>
              </a:blipFill>
            </p:spPr>
            <p:txBody>
              <a:bodyPr/>
              <a:lstStyle/>
              <a:p>
                <a:r>
                  <a:rPr lang="en-US">
                    <a:noFill/>
                  </a:rPr>
                  <a:t> </a:t>
                </a:r>
              </a:p>
            </p:txBody>
          </p:sp>
        </mc:Fallback>
      </mc:AlternateContent>
      <p:cxnSp>
        <p:nvCxnSpPr>
          <p:cNvPr id="16" name="Straight Connector 15"/>
          <p:cNvCxnSpPr/>
          <p:nvPr/>
        </p:nvCxnSpPr>
        <p:spPr>
          <a:xfrm flipH="1">
            <a:off x="6822401" y="2855690"/>
            <a:ext cx="858559" cy="0"/>
          </a:xfrm>
          <a:prstGeom prst="line">
            <a:avLst/>
          </a:prstGeom>
          <a:ln>
            <a:solidFill>
              <a:schemeClr val="tx1">
                <a:lumMod val="95000"/>
                <a:lumOff val="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3779095" y="5241573"/>
                <a:ext cx="5214794" cy="998607"/>
              </a:xfrm>
              <a:prstGeom prst="rect">
                <a:avLst/>
              </a:prstGeom>
              <a:solidFill>
                <a:schemeClr val="bg2">
                  <a:lumMod val="90000"/>
                </a:schemeClr>
              </a:solidFill>
              <a:ln>
                <a:solidFill>
                  <a:srgbClr val="C00000"/>
                </a:solidFill>
              </a:ln>
            </p:spPr>
            <p:txBody>
              <a:bodyPr wrap="square" lIns="0" tIns="0" rIns="0" bIns="0" rtlCol="0">
                <a:spAutoFit/>
              </a:bodyPr>
              <a:lstStyle/>
              <a:p>
                <a14:m>
                  <m:oMath xmlns:m="http://schemas.openxmlformats.org/officeDocument/2006/math">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𝑡</m:t>
                    </m:r>
                    <m:r>
                      <a:rPr lang="en-US" sz="2800" b="0" i="1" smtClean="0">
                        <a:solidFill>
                          <a:schemeClr val="tx1">
                            <a:lumMod val="75000"/>
                            <a:lumOff val="25000"/>
                          </a:schemeClr>
                        </a:solidFill>
                        <a:latin typeface="Cambria Math" charset="0"/>
                      </a:rPr>
                      <m:t>=</m:t>
                    </m:r>
                    <m:f>
                      <m:fPr>
                        <m:ctrlPr>
                          <a:rPr lang="mr-IN" sz="2800" b="0" i="1" smtClean="0">
                            <a:solidFill>
                              <a:schemeClr val="tx1">
                                <a:lumMod val="75000"/>
                                <a:lumOff val="25000"/>
                              </a:schemeClr>
                            </a:solidFill>
                            <a:latin typeface="Cambria Math" charset="0"/>
                          </a:rPr>
                        </m:ctrlPr>
                      </m:fPr>
                      <m:num>
                        <m:sSub>
                          <m:sSubPr>
                            <m:ctrlPr>
                              <a:rPr lang="en-US" sz="2800" i="1">
                                <a:solidFill>
                                  <a:schemeClr val="tx1">
                                    <a:lumMod val="75000"/>
                                    <a:lumOff val="25000"/>
                                  </a:schemeClr>
                                </a:solidFill>
                                <a:latin typeface="Cambria Math" charset="0"/>
                              </a:rPr>
                            </m:ctrlPr>
                          </m:sSubPr>
                          <m:e>
                            <m:r>
                              <a:rPr lang="en-US" sz="2800" i="1">
                                <a:solidFill>
                                  <a:schemeClr val="tx1">
                                    <a:lumMod val="75000"/>
                                    <a:lumOff val="25000"/>
                                  </a:schemeClr>
                                </a:solidFill>
                                <a:latin typeface="Cambria Math" charset="0"/>
                              </a:rPr>
                              <m:t> </m:t>
                            </m:r>
                            <m:r>
                              <a:rPr lang="en-US" sz="2800" i="1">
                                <a:solidFill>
                                  <a:schemeClr val="tx1">
                                    <a:lumMod val="75000"/>
                                    <a:lumOff val="25000"/>
                                  </a:schemeClr>
                                </a:solidFill>
                                <a:latin typeface="Cambria Math" charset="0"/>
                              </a:rPr>
                              <m:t>𝜇</m:t>
                            </m:r>
                          </m:e>
                          <m:sub>
                            <m:acc>
                              <m:accPr>
                                <m:chr m:val="̂"/>
                                <m:ctrlPr>
                                  <a:rPr lang="en-US" sz="2800" i="1">
                                    <a:solidFill>
                                      <a:schemeClr val="tx1">
                                        <a:lumMod val="75000"/>
                                        <a:lumOff val="25000"/>
                                      </a:schemeClr>
                                    </a:solidFill>
                                    <a:latin typeface="Cambria Math" charset="0"/>
                                  </a:rPr>
                                </m:ctrlPr>
                              </m:accPr>
                              <m:e>
                                <m:r>
                                  <a:rPr lang="en-US" sz="2800" i="1">
                                    <a:solidFill>
                                      <a:schemeClr val="tx1">
                                        <a:lumMod val="75000"/>
                                        <a:lumOff val="25000"/>
                                      </a:schemeClr>
                                    </a:solidFill>
                                    <a:latin typeface="Cambria Math" charset="0"/>
                                  </a:rPr>
                                  <m:t>𝛽</m:t>
                                </m:r>
                              </m:e>
                            </m:acc>
                          </m:sub>
                        </m:sSub>
                        <m:r>
                          <a:rPr lang="en-US" sz="2800" i="1">
                            <a:solidFill>
                              <a:schemeClr val="tx1">
                                <a:lumMod val="75000"/>
                                <a:lumOff val="25000"/>
                              </a:schemeClr>
                            </a:solidFill>
                            <a:latin typeface="Cambria Math" charset="0"/>
                          </a:rPr>
                          <m:t>−</m:t>
                        </m:r>
                        <m:sSub>
                          <m:sSubPr>
                            <m:ctrlPr>
                              <a:rPr lang="en-US" sz="2800" i="1">
                                <a:solidFill>
                                  <a:schemeClr val="tx1">
                                    <a:lumMod val="75000"/>
                                    <a:lumOff val="25000"/>
                                  </a:schemeClr>
                                </a:solidFill>
                                <a:latin typeface="Cambria Math" charset="0"/>
                              </a:rPr>
                            </m:ctrlPr>
                          </m:sSubPr>
                          <m:e>
                            <m:r>
                              <a:rPr lang="en-US" sz="2800" i="1">
                                <a:solidFill>
                                  <a:schemeClr val="tx1">
                                    <a:lumMod val="75000"/>
                                    <a:lumOff val="25000"/>
                                  </a:schemeClr>
                                </a:solidFill>
                                <a:latin typeface="Cambria Math" charset="0"/>
                              </a:rPr>
                              <m:t>𝜇</m:t>
                            </m:r>
                          </m:e>
                          <m:sub>
                            <m:r>
                              <a:rPr lang="en-US" sz="2800" i="1">
                                <a:solidFill>
                                  <a:schemeClr val="tx1">
                                    <a:lumMod val="75000"/>
                                    <a:lumOff val="25000"/>
                                  </a:schemeClr>
                                </a:solidFill>
                                <a:latin typeface="Cambria Math" charset="0"/>
                              </a:rPr>
                              <m:t>𝑁𝑢𝑙𝑙</m:t>
                            </m:r>
                          </m:sub>
                        </m:sSub>
                      </m:num>
                      <m:den>
                        <m:rad>
                          <m:radPr>
                            <m:degHide m:val="on"/>
                            <m:ctrlPr>
                              <a:rPr lang="en-US" sz="2800" b="0" i="1" smtClean="0">
                                <a:solidFill>
                                  <a:schemeClr val="tx1">
                                    <a:lumMod val="75000"/>
                                    <a:lumOff val="25000"/>
                                  </a:schemeClr>
                                </a:solidFill>
                                <a:latin typeface="Cambria Math" charset="0"/>
                              </a:rPr>
                            </m:ctrlPr>
                          </m:radPr>
                          <m:deg/>
                          <m:e>
                            <m:sSubSup>
                              <m:sSubSupPr>
                                <m:ctrlPr>
                                  <a:rPr lang="en-US" sz="2800" b="0" i="1" smtClean="0">
                                    <a:solidFill>
                                      <a:schemeClr val="tx1">
                                        <a:lumMod val="75000"/>
                                        <a:lumOff val="25000"/>
                                      </a:schemeClr>
                                    </a:solidFill>
                                    <a:latin typeface="Cambria Math" charset="0"/>
                                  </a:rPr>
                                </m:ctrlPr>
                              </m:sSubSupPr>
                              <m:e>
                                <m:r>
                                  <a:rPr lang="en-US" sz="2800" b="0" i="1" smtClean="0">
                                    <a:solidFill>
                                      <a:schemeClr val="tx1">
                                        <a:lumMod val="75000"/>
                                        <a:lumOff val="25000"/>
                                      </a:schemeClr>
                                    </a:solidFill>
                                    <a:latin typeface="Cambria Math" charset="0"/>
                                  </a:rPr>
                                  <m:t>𝜎</m:t>
                                </m:r>
                              </m:e>
                              <m:sub>
                                <m:r>
                                  <a:rPr lang="en-US" sz="2800" b="0" i="1" smtClean="0">
                                    <a:solidFill>
                                      <a:schemeClr val="tx1">
                                        <a:lumMod val="75000"/>
                                        <a:lumOff val="25000"/>
                                      </a:schemeClr>
                                    </a:solidFill>
                                    <a:latin typeface="Cambria Math" charset="0"/>
                                  </a:rPr>
                                  <m:t>𝑁𝑢𝑙𝑙</m:t>
                                </m:r>
                              </m:sub>
                              <m:sup>
                                <m:r>
                                  <a:rPr lang="en-US" sz="2800" b="0" i="1" smtClean="0">
                                    <a:solidFill>
                                      <a:schemeClr val="tx1">
                                        <a:lumMod val="75000"/>
                                        <a:lumOff val="25000"/>
                                      </a:schemeClr>
                                    </a:solidFill>
                                    <a:latin typeface="Cambria Math" charset="0"/>
                                  </a:rPr>
                                  <m:t>2</m:t>
                                </m:r>
                              </m:sup>
                            </m:sSubSup>
                            <m:r>
                              <a:rPr lang="en-US" sz="2800" b="0" i="1" smtClean="0">
                                <a:solidFill>
                                  <a:schemeClr val="tx1">
                                    <a:lumMod val="75000"/>
                                    <a:lumOff val="25000"/>
                                  </a:schemeClr>
                                </a:solidFill>
                                <a:latin typeface="Cambria Math" charset="0"/>
                              </a:rPr>
                              <m:t>+</m:t>
                            </m:r>
                            <m:sSubSup>
                              <m:sSubSupPr>
                                <m:ctrlPr>
                                  <a:rPr lang="en-US" sz="2800" b="0" i="1" smtClean="0">
                                    <a:solidFill>
                                      <a:schemeClr val="tx1">
                                        <a:lumMod val="75000"/>
                                        <a:lumOff val="25000"/>
                                      </a:schemeClr>
                                    </a:solidFill>
                                    <a:latin typeface="Cambria Math" charset="0"/>
                                  </a:rPr>
                                </m:ctrlPr>
                              </m:sSubSupPr>
                              <m:e>
                                <m:r>
                                  <a:rPr lang="en-US" sz="2800" b="0" i="1" smtClean="0">
                                    <a:solidFill>
                                      <a:schemeClr val="tx1">
                                        <a:lumMod val="75000"/>
                                        <a:lumOff val="25000"/>
                                      </a:schemeClr>
                                    </a:solidFill>
                                    <a:latin typeface="Cambria Math" charset="0"/>
                                  </a:rPr>
                                  <m:t>𝜎</m:t>
                                </m:r>
                              </m:e>
                              <m:sub>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𝛽</m:t>
                                    </m:r>
                                  </m:e>
                                </m:acc>
                                <m:r>
                                  <a:rPr lang="en-US" sz="2800" b="0" i="1" smtClean="0">
                                    <a:solidFill>
                                      <a:schemeClr val="tx1">
                                        <a:lumMod val="75000"/>
                                        <a:lumOff val="25000"/>
                                      </a:schemeClr>
                                    </a:solidFill>
                                    <a:latin typeface="Cambria Math" charset="0"/>
                                  </a:rPr>
                                  <m:t> </m:t>
                                </m:r>
                              </m:sub>
                              <m:sup>
                                <m:r>
                                  <a:rPr lang="en-US" sz="2800" b="0" i="1" smtClean="0">
                                    <a:solidFill>
                                      <a:schemeClr val="tx1">
                                        <a:lumMod val="75000"/>
                                        <a:lumOff val="25000"/>
                                      </a:schemeClr>
                                    </a:solidFill>
                                    <a:latin typeface="Cambria Math" charset="0"/>
                                  </a:rPr>
                                  <m:t>2</m:t>
                                </m:r>
                              </m:sup>
                            </m:sSubSup>
                          </m:e>
                        </m:rad>
                      </m:den>
                    </m:f>
                    <m:r>
                      <a:rPr lang="en-US" sz="2800" b="0" i="1" smtClean="0">
                        <a:solidFill>
                          <a:schemeClr val="tx1">
                            <a:lumMod val="75000"/>
                            <a:lumOff val="25000"/>
                          </a:schemeClr>
                        </a:solidFill>
                        <a:latin typeface="Cambria Math" charset="0"/>
                      </a:rPr>
                      <m:t>=</m:t>
                    </m:r>
                    <m:f>
                      <m:fPr>
                        <m:ctrlPr>
                          <a:rPr lang="mr-IN" sz="2800" i="1">
                            <a:solidFill>
                              <a:schemeClr val="tx1">
                                <a:lumMod val="75000"/>
                                <a:lumOff val="25000"/>
                              </a:schemeClr>
                            </a:solidFill>
                            <a:latin typeface="Cambria Math" charset="0"/>
                          </a:rPr>
                        </m:ctrlPr>
                      </m:fPr>
                      <m:num>
                        <m:sSub>
                          <m:sSubPr>
                            <m:ctrlPr>
                              <a:rPr lang="en-US" sz="2800" i="1">
                                <a:solidFill>
                                  <a:schemeClr val="tx1">
                                    <a:lumMod val="75000"/>
                                    <a:lumOff val="25000"/>
                                  </a:schemeClr>
                                </a:solidFill>
                                <a:latin typeface="Cambria Math" charset="0"/>
                              </a:rPr>
                            </m:ctrlPr>
                          </m:sSubPr>
                          <m:e>
                            <m:r>
                              <a:rPr lang="en-US" sz="2800" i="1">
                                <a:solidFill>
                                  <a:schemeClr val="tx1">
                                    <a:lumMod val="75000"/>
                                    <a:lumOff val="25000"/>
                                  </a:schemeClr>
                                </a:solidFill>
                                <a:latin typeface="Cambria Math" charset="0"/>
                              </a:rPr>
                              <m:t> </m:t>
                            </m:r>
                            <m:r>
                              <a:rPr lang="en-US" sz="2800" i="1">
                                <a:solidFill>
                                  <a:schemeClr val="tx1">
                                    <a:lumMod val="75000"/>
                                    <a:lumOff val="25000"/>
                                  </a:schemeClr>
                                </a:solidFill>
                                <a:latin typeface="Cambria Math" charset="0"/>
                              </a:rPr>
                              <m:t>𝜇</m:t>
                            </m:r>
                          </m:e>
                          <m:sub>
                            <m:acc>
                              <m:accPr>
                                <m:chr m:val="̂"/>
                                <m:ctrlPr>
                                  <a:rPr lang="en-US" sz="2800" i="1">
                                    <a:solidFill>
                                      <a:schemeClr val="tx1">
                                        <a:lumMod val="75000"/>
                                        <a:lumOff val="25000"/>
                                      </a:schemeClr>
                                    </a:solidFill>
                                    <a:latin typeface="Cambria Math" charset="0"/>
                                  </a:rPr>
                                </m:ctrlPr>
                              </m:accPr>
                              <m:e>
                                <m:r>
                                  <a:rPr lang="en-US" sz="2800" i="1">
                                    <a:solidFill>
                                      <a:schemeClr val="tx1">
                                        <a:lumMod val="75000"/>
                                        <a:lumOff val="25000"/>
                                      </a:schemeClr>
                                    </a:solidFill>
                                    <a:latin typeface="Cambria Math" charset="0"/>
                                  </a:rPr>
                                  <m:t>𝛽</m:t>
                                </m:r>
                              </m:e>
                            </m:acc>
                          </m:sub>
                        </m:sSub>
                      </m:num>
                      <m:den>
                        <m:rad>
                          <m:radPr>
                            <m:degHide m:val="on"/>
                            <m:ctrlPr>
                              <a:rPr lang="en-US" sz="2800" i="1">
                                <a:solidFill>
                                  <a:schemeClr val="tx1">
                                    <a:lumMod val="75000"/>
                                    <a:lumOff val="25000"/>
                                  </a:schemeClr>
                                </a:solidFill>
                                <a:latin typeface="Cambria Math" charset="0"/>
                              </a:rPr>
                            </m:ctrlPr>
                          </m:radPr>
                          <m:deg/>
                          <m:e>
                            <m:sSubSup>
                              <m:sSubSupPr>
                                <m:ctrlPr>
                                  <a:rPr lang="en-US" sz="2800" i="1">
                                    <a:solidFill>
                                      <a:schemeClr val="tx1">
                                        <a:lumMod val="75000"/>
                                        <a:lumOff val="25000"/>
                                      </a:schemeClr>
                                    </a:solidFill>
                                    <a:latin typeface="Cambria Math" charset="0"/>
                                  </a:rPr>
                                </m:ctrlPr>
                              </m:sSubSupPr>
                              <m:e>
                                <m:r>
                                  <a:rPr lang="en-US" sz="2800" i="1">
                                    <a:solidFill>
                                      <a:schemeClr val="tx1">
                                        <a:lumMod val="75000"/>
                                        <a:lumOff val="25000"/>
                                      </a:schemeClr>
                                    </a:solidFill>
                                    <a:latin typeface="Cambria Math" charset="0"/>
                                  </a:rPr>
                                  <m:t>𝜎</m:t>
                                </m:r>
                              </m:e>
                              <m:sub>
                                <m:r>
                                  <a:rPr lang="en-US" sz="2800" i="1">
                                    <a:solidFill>
                                      <a:schemeClr val="tx1">
                                        <a:lumMod val="75000"/>
                                        <a:lumOff val="25000"/>
                                      </a:schemeClr>
                                    </a:solidFill>
                                    <a:latin typeface="Cambria Math" charset="0"/>
                                  </a:rPr>
                                  <m:t>𝑁𝑢𝑙𝑙</m:t>
                                </m:r>
                              </m:sub>
                              <m:sup>
                                <m:r>
                                  <a:rPr lang="en-US" sz="2800" i="1">
                                    <a:solidFill>
                                      <a:schemeClr val="tx1">
                                        <a:lumMod val="75000"/>
                                        <a:lumOff val="25000"/>
                                      </a:schemeClr>
                                    </a:solidFill>
                                    <a:latin typeface="Cambria Math" charset="0"/>
                                  </a:rPr>
                                  <m:t>2</m:t>
                                </m:r>
                              </m:sup>
                            </m:sSubSup>
                            <m:r>
                              <a:rPr lang="en-US" sz="2800" i="1">
                                <a:solidFill>
                                  <a:schemeClr val="tx1">
                                    <a:lumMod val="75000"/>
                                    <a:lumOff val="25000"/>
                                  </a:schemeClr>
                                </a:solidFill>
                                <a:latin typeface="Cambria Math" charset="0"/>
                              </a:rPr>
                              <m:t>+</m:t>
                            </m:r>
                            <m:sSubSup>
                              <m:sSubSupPr>
                                <m:ctrlPr>
                                  <a:rPr lang="en-US" sz="2800" i="1">
                                    <a:solidFill>
                                      <a:schemeClr val="tx1">
                                        <a:lumMod val="75000"/>
                                        <a:lumOff val="25000"/>
                                      </a:schemeClr>
                                    </a:solidFill>
                                    <a:latin typeface="Cambria Math" charset="0"/>
                                  </a:rPr>
                                </m:ctrlPr>
                              </m:sSubSupPr>
                              <m:e>
                                <m:r>
                                  <a:rPr lang="en-US" sz="2800" i="1">
                                    <a:solidFill>
                                      <a:schemeClr val="tx1">
                                        <a:lumMod val="75000"/>
                                        <a:lumOff val="25000"/>
                                      </a:schemeClr>
                                    </a:solidFill>
                                    <a:latin typeface="Cambria Math" charset="0"/>
                                  </a:rPr>
                                  <m:t>𝜎</m:t>
                                </m:r>
                              </m:e>
                              <m:sub>
                                <m:acc>
                                  <m:accPr>
                                    <m:chr m:val="̂"/>
                                    <m:ctrlPr>
                                      <a:rPr lang="en-US" sz="2800" i="1">
                                        <a:solidFill>
                                          <a:schemeClr val="tx1">
                                            <a:lumMod val="75000"/>
                                            <a:lumOff val="25000"/>
                                          </a:schemeClr>
                                        </a:solidFill>
                                        <a:latin typeface="Cambria Math" charset="0"/>
                                      </a:rPr>
                                    </m:ctrlPr>
                                  </m:accPr>
                                  <m:e>
                                    <m:r>
                                      <a:rPr lang="en-US" sz="2800" i="1">
                                        <a:solidFill>
                                          <a:schemeClr val="tx1">
                                            <a:lumMod val="75000"/>
                                            <a:lumOff val="25000"/>
                                          </a:schemeClr>
                                        </a:solidFill>
                                        <a:latin typeface="Cambria Math" charset="0"/>
                                      </a:rPr>
                                      <m:t>𝛽</m:t>
                                    </m:r>
                                  </m:e>
                                </m:acc>
                                <m:r>
                                  <a:rPr lang="en-US" sz="2800" i="1">
                                    <a:solidFill>
                                      <a:schemeClr val="tx1">
                                        <a:lumMod val="75000"/>
                                        <a:lumOff val="25000"/>
                                      </a:schemeClr>
                                    </a:solidFill>
                                    <a:latin typeface="Cambria Math" charset="0"/>
                                  </a:rPr>
                                  <m:t> </m:t>
                                </m:r>
                              </m:sub>
                              <m:sup>
                                <m:r>
                                  <a:rPr lang="en-US" sz="2800" i="1">
                                    <a:solidFill>
                                      <a:schemeClr val="tx1">
                                        <a:lumMod val="75000"/>
                                        <a:lumOff val="25000"/>
                                      </a:schemeClr>
                                    </a:solidFill>
                                    <a:latin typeface="Cambria Math" charset="0"/>
                                  </a:rPr>
                                  <m:t>2</m:t>
                                </m:r>
                              </m:sup>
                            </m:sSubSup>
                          </m:e>
                        </m:rad>
                      </m:den>
                    </m:f>
                  </m:oMath>
                </a14:m>
                <a:r>
                  <a:rPr lang="en-US" sz="2800" b="0" i="1" dirty="0" smtClean="0">
                    <a:solidFill>
                      <a:schemeClr val="tx1">
                        <a:lumMod val="75000"/>
                        <a:lumOff val="25000"/>
                      </a:schemeClr>
                    </a:solidFill>
                    <a:latin typeface="Cambria Math" charset="0"/>
                  </a:rPr>
                  <a:t> = </a:t>
                </a:r>
                <a14:m>
                  <m:oMath xmlns:m="http://schemas.openxmlformats.org/officeDocument/2006/math">
                    <m:f>
                      <m:fPr>
                        <m:ctrlPr>
                          <a:rPr lang="mr-IN" sz="2800" i="1">
                            <a:solidFill>
                              <a:schemeClr val="tx1">
                                <a:lumMod val="75000"/>
                                <a:lumOff val="25000"/>
                              </a:schemeClr>
                            </a:solidFill>
                            <a:latin typeface="Cambria Math" charset="0"/>
                          </a:rPr>
                        </m:ctrlPr>
                      </m:fPr>
                      <m:num>
                        <m:sSub>
                          <m:sSubPr>
                            <m:ctrlPr>
                              <a:rPr lang="en-US" sz="2800" i="1">
                                <a:solidFill>
                                  <a:schemeClr val="tx1">
                                    <a:lumMod val="75000"/>
                                    <a:lumOff val="25000"/>
                                  </a:schemeClr>
                                </a:solidFill>
                                <a:latin typeface="Cambria Math" charset="0"/>
                              </a:rPr>
                            </m:ctrlPr>
                          </m:sSubPr>
                          <m:e>
                            <m:r>
                              <a:rPr lang="en-US" sz="2800" i="1">
                                <a:solidFill>
                                  <a:schemeClr val="tx1">
                                    <a:lumMod val="75000"/>
                                    <a:lumOff val="25000"/>
                                  </a:schemeClr>
                                </a:solidFill>
                                <a:latin typeface="Cambria Math" charset="0"/>
                              </a:rPr>
                              <m:t> </m:t>
                            </m:r>
                            <m:r>
                              <a:rPr lang="en-US" sz="2800" i="1">
                                <a:solidFill>
                                  <a:schemeClr val="tx1">
                                    <a:lumMod val="75000"/>
                                    <a:lumOff val="25000"/>
                                  </a:schemeClr>
                                </a:solidFill>
                                <a:latin typeface="Cambria Math" charset="0"/>
                              </a:rPr>
                              <m:t>𝜇</m:t>
                            </m:r>
                          </m:e>
                          <m:sub>
                            <m:acc>
                              <m:accPr>
                                <m:chr m:val="̂"/>
                                <m:ctrlPr>
                                  <a:rPr lang="en-US" sz="2800" i="1">
                                    <a:solidFill>
                                      <a:schemeClr val="tx1">
                                        <a:lumMod val="75000"/>
                                        <a:lumOff val="25000"/>
                                      </a:schemeClr>
                                    </a:solidFill>
                                    <a:latin typeface="Cambria Math" charset="0"/>
                                  </a:rPr>
                                </m:ctrlPr>
                              </m:accPr>
                              <m:e>
                                <m:r>
                                  <a:rPr lang="en-US" sz="2800" i="1">
                                    <a:solidFill>
                                      <a:schemeClr val="tx1">
                                        <a:lumMod val="75000"/>
                                        <a:lumOff val="25000"/>
                                      </a:schemeClr>
                                    </a:solidFill>
                                    <a:latin typeface="Cambria Math" charset="0"/>
                                  </a:rPr>
                                  <m:t>𝛽</m:t>
                                </m:r>
                              </m:e>
                            </m:acc>
                          </m:sub>
                        </m:sSub>
                      </m:num>
                      <m:den>
                        <m:rad>
                          <m:radPr>
                            <m:degHide m:val="on"/>
                            <m:ctrlPr>
                              <a:rPr lang="en-US" sz="2800" b="0" i="1" smtClean="0">
                                <a:solidFill>
                                  <a:schemeClr val="tx1">
                                    <a:lumMod val="75000"/>
                                    <a:lumOff val="25000"/>
                                  </a:schemeClr>
                                </a:solidFill>
                                <a:latin typeface="Cambria Math" charset="0"/>
                              </a:rPr>
                            </m:ctrlPr>
                          </m:radPr>
                          <m:deg/>
                          <m:e>
                            <m:r>
                              <a:rPr lang="en-US" sz="2800" b="0" i="1" smtClean="0">
                                <a:solidFill>
                                  <a:schemeClr val="tx1">
                                    <a:lumMod val="75000"/>
                                    <a:lumOff val="25000"/>
                                  </a:schemeClr>
                                </a:solidFill>
                                <a:latin typeface="Cambria Math" charset="0"/>
                              </a:rPr>
                              <m:t>2</m:t>
                            </m:r>
                          </m:e>
                        </m:rad>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𝜎</m:t>
                            </m:r>
                          </m:e>
                          <m:sub>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𝛽</m:t>
                                </m:r>
                              </m:e>
                            </m:acc>
                          </m:sub>
                        </m:sSub>
                      </m:den>
                    </m:f>
                  </m:oMath>
                </a14:m>
                <a:endParaRPr lang="en-US" sz="2800" b="0" i="1" dirty="0" smtClean="0">
                  <a:solidFill>
                    <a:schemeClr val="tx1">
                      <a:lumMod val="75000"/>
                      <a:lumOff val="25000"/>
                    </a:schemeClr>
                  </a:solidFill>
                  <a:latin typeface="Cambria Math"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779095" y="5241573"/>
                <a:ext cx="5214794" cy="998607"/>
              </a:xfrm>
              <a:prstGeom prst="rect">
                <a:avLst/>
              </a:prstGeom>
              <a:blipFill rotWithShape="0">
                <a:blip r:embed="rId7"/>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1000086" y="4312214"/>
                <a:ext cx="10772813" cy="692113"/>
              </a:xfrm>
              <a:prstGeom prst="rect">
                <a:avLst/>
              </a:prstGeom>
            </p:spPr>
            <p:txBody>
              <a:bodyPr wrap="square">
                <a:spAutoFit/>
              </a:bodyPr>
              <a:lstStyle/>
              <a:p>
                <a:r>
                  <a:rPr lang="en-US" dirty="0">
                    <a:latin typeface="Karla" charset="0"/>
                    <a:ea typeface="Karla" charset="0"/>
                    <a:cs typeface="Karla" charset="0"/>
                  </a:rPr>
                  <a:t>Translate this to the significance. Let’s look at the distance of the estimated value of the coefficient in units of SE(</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oMath>
                </a14:m>
                <a:r>
                  <a:rPr lang="en-US" dirty="0">
                    <a:latin typeface="Karla" charset="0"/>
                    <a:ea typeface="Karla" charset="0"/>
                    <a:cs typeface="Karla" charset="0"/>
                  </a:rPr>
                  <a:t>) =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a14:m>
                <a:r>
                  <a:rPr lang="en-US" dirty="0">
                    <a:latin typeface="Karla" charset="0"/>
                    <a:ea typeface="Karla" charset="0"/>
                    <a:cs typeface="Karla" charset="0"/>
                  </a:rPr>
                  <a:t>.</a:t>
                </a:r>
              </a:p>
            </p:txBody>
          </p:sp>
        </mc:Choice>
        <mc:Fallback xmlns="">
          <p:sp>
            <p:nvSpPr>
              <p:cNvPr id="27" name="Rectangle 26"/>
              <p:cNvSpPr>
                <a:spLocks noRot="1" noChangeAspect="1" noMove="1" noResize="1" noEditPoints="1" noAdjustHandles="1" noChangeArrowheads="1" noChangeShapeType="1" noTextEdit="1"/>
              </p:cNvSpPr>
              <p:nvPr/>
            </p:nvSpPr>
            <p:spPr>
              <a:xfrm>
                <a:off x="1000086" y="4312214"/>
                <a:ext cx="10772813" cy="692113"/>
              </a:xfrm>
              <a:prstGeom prst="rect">
                <a:avLst/>
              </a:prstGeom>
              <a:blipFill rotWithShape="0">
                <a:blip r:embed="rId8"/>
                <a:stretch>
                  <a:fillRect l="-453" t="-4386" b="-7895"/>
                </a:stretch>
              </a:blipFill>
            </p:spPr>
            <p:txBody>
              <a:bodyPr/>
              <a:lstStyle/>
              <a:p>
                <a:r>
                  <a:rPr lang="en-US">
                    <a:noFill/>
                  </a:rPr>
                  <a:t> </a:t>
                </a:r>
              </a:p>
            </p:txBody>
          </p:sp>
        </mc:Fallback>
      </mc:AlternateContent>
    </p:spTree>
    <p:extLst>
      <p:ext uri="{BB962C8B-B14F-4D97-AF65-F5344CB8AC3E}">
        <p14:creationId xmlns:p14="http://schemas.microsoft.com/office/powerpoint/2010/main" val="12933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4" grpId="0"/>
      <p:bldP spid="26" grpId="0" animBg="1"/>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Translate this to the significance. Let’s look at the distance 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pic>
        <p:nvPicPr>
          <p:cNvPr id="12" name="Picture 11"/>
          <p:cNvPicPr>
            <a:picLocks noChangeAspect="1"/>
          </p:cNvPicPr>
          <p:nvPr/>
        </p:nvPicPr>
        <p:blipFill>
          <a:blip r:embed="rId7"/>
          <a:stretch>
            <a:fillRect/>
          </a:stretch>
        </p:blipFill>
        <p:spPr>
          <a:xfrm>
            <a:off x="9691670" y="4777588"/>
            <a:ext cx="1849120" cy="100584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73</a:t>
            </a:fld>
            <a:endParaRPr lang="en-US"/>
          </a:p>
        </p:txBody>
      </p:sp>
      <mc:AlternateContent xmlns:mc="http://schemas.openxmlformats.org/markup-compatibility/2006" xmlns:a14="http://schemas.microsoft.com/office/drawing/2010/main">
        <mc:Choice Requires="a14">
          <p:sp>
            <p:nvSpPr>
              <p:cNvPr id="13" name="TextBox 12"/>
              <p:cNvSpPr txBox="1"/>
              <p:nvPr/>
            </p:nvSpPr>
            <p:spPr>
              <a:xfrm>
                <a:off x="8721573" y="2857214"/>
                <a:ext cx="2908413" cy="14472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𝑡</m:t>
                      </m:r>
                      <m:r>
                        <a:rPr lang="en-US" sz="2800" b="0" i="1" smtClean="0">
                          <a:solidFill>
                            <a:schemeClr val="tx1">
                              <a:lumMod val="75000"/>
                              <a:lumOff val="25000"/>
                            </a:schemeClr>
                          </a:solidFill>
                          <a:latin typeface="Cambria Math" charset="0"/>
                        </a:rPr>
                        <m:t>=</m:t>
                      </m:r>
                      <m:f>
                        <m:fPr>
                          <m:ctrlPr>
                            <a:rPr lang="en-US" sz="2800" b="0" i="1" smtClean="0">
                              <a:solidFill>
                                <a:schemeClr val="tx1">
                                  <a:lumMod val="75000"/>
                                  <a:lumOff val="25000"/>
                                </a:schemeClr>
                              </a:solidFill>
                              <a:latin typeface="Cambria Math" charset="0"/>
                            </a:rPr>
                          </m:ctrlPr>
                        </m:fPr>
                        <m:num>
                          <m:sSub>
                            <m:sSubPr>
                              <m:ctrlPr>
                                <a:rPr lang="en-US" sz="2800" i="1">
                                  <a:solidFill>
                                    <a:schemeClr val="tx1">
                                      <a:lumMod val="75000"/>
                                      <a:lumOff val="25000"/>
                                    </a:schemeClr>
                                  </a:solidFill>
                                  <a:latin typeface="Cambria Math"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𝜇</m:t>
                              </m:r>
                            </m:e>
                            <m:sub>
                              <m:sSub>
                                <m:sSubPr>
                                  <m:ctrlPr>
                                    <a:rPr lang="en-US" sz="2800" i="1">
                                      <a:solidFill>
                                        <a:schemeClr val="tx1">
                                          <a:lumMod val="75000"/>
                                          <a:lumOff val="25000"/>
                                        </a:schemeClr>
                                      </a:solidFill>
                                      <a:latin typeface="Cambria Math" charset="0"/>
                                      <a:ea typeface="Karla" charset="0"/>
                                      <a:cs typeface="Karla" charset="0"/>
                                    </a:rPr>
                                  </m:ctrlPr>
                                </m:sSubPr>
                                <m:e>
                                  <m:acc>
                                    <m:accPr>
                                      <m:chr m:val="̂"/>
                                      <m:ctrlPr>
                                        <a:rPr lang="en-US" sz="2800" i="1">
                                          <a:solidFill>
                                            <a:schemeClr val="tx1">
                                              <a:lumMod val="75000"/>
                                              <a:lumOff val="25000"/>
                                            </a:schemeClr>
                                          </a:solidFill>
                                          <a:latin typeface="Cambria Math"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r>
                            <a:rPr lang="en-US" sz="2800" b="0" i="1" smtClean="0">
                              <a:solidFill>
                                <a:schemeClr val="tx1">
                                  <a:lumMod val="75000"/>
                                  <a:lumOff val="25000"/>
                                </a:schemeClr>
                              </a:solidFill>
                              <a:latin typeface="Cambria Math" charset="0"/>
                              <a:ea typeface="Karla" charset="0"/>
                              <a:cs typeface="Karla" charset="0"/>
                            </a:rPr>
                            <m:t>−0</m:t>
                          </m:r>
                        </m:num>
                        <m:den>
                          <m:sSub>
                            <m:sSubPr>
                              <m:ctrlPr>
                                <a:rPr lang="en-US" sz="2800" i="1">
                                  <a:solidFill>
                                    <a:schemeClr val="tx1">
                                      <a:lumMod val="75000"/>
                                      <a:lumOff val="25000"/>
                                    </a:schemeClr>
                                  </a:solidFill>
                                  <a:latin typeface="Cambria Math"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𝜎</m:t>
                              </m:r>
                            </m:e>
                            <m:sub>
                              <m:sSub>
                                <m:sSubPr>
                                  <m:ctrlPr>
                                    <a:rPr lang="en-US" sz="2800" i="1">
                                      <a:solidFill>
                                        <a:schemeClr val="tx1">
                                          <a:lumMod val="75000"/>
                                          <a:lumOff val="25000"/>
                                        </a:schemeClr>
                                      </a:solidFill>
                                      <a:latin typeface="Cambria Math" charset="0"/>
                                      <a:ea typeface="Karla" charset="0"/>
                                      <a:cs typeface="Karla" charset="0"/>
                                    </a:rPr>
                                  </m:ctrlPr>
                                </m:sSubPr>
                                <m:e>
                                  <m:acc>
                                    <m:accPr>
                                      <m:chr m:val="̂"/>
                                      <m:ctrlPr>
                                        <a:rPr lang="en-US" sz="2800" i="1">
                                          <a:solidFill>
                                            <a:schemeClr val="tx1">
                                              <a:lumMod val="75000"/>
                                              <a:lumOff val="25000"/>
                                            </a:schemeClr>
                                          </a:solidFill>
                                          <a:latin typeface="Cambria Math"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den>
                      </m:f>
                    </m:oMath>
                  </m:oMathPara>
                </a14:m>
                <a:endParaRPr lang="en-US" sz="2800" b="0" i="1" dirty="0" smtClean="0">
                  <a:solidFill>
                    <a:schemeClr val="tx1">
                      <a:lumMod val="75000"/>
                      <a:lumOff val="25000"/>
                    </a:schemeClr>
                  </a:solidFill>
                  <a:latin typeface="Cambria Math" charset="0"/>
                </a:endParaRPr>
              </a:p>
              <a:p>
                <a:endParaRPr lang="en-US" sz="2800" dirty="0">
                  <a:solidFill>
                    <a:schemeClr val="tx1">
                      <a:lumMod val="75000"/>
                      <a:lumOff val="2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721573" y="2857214"/>
                <a:ext cx="2908413" cy="1447256"/>
              </a:xfrm>
              <a:prstGeom prst="rect">
                <a:avLst/>
              </a:prstGeom>
              <a:blipFill rotWithShape="0">
                <a:blip r:embed="rId8"/>
                <a:stretch>
                  <a:fillRect/>
                </a:stretch>
              </a:blipFill>
            </p:spPr>
            <p:txBody>
              <a:bodyPr/>
              <a:lstStyle/>
              <a:p>
                <a:r>
                  <a:rPr lang="en-US">
                    <a:noFill/>
                  </a:rPr>
                  <a:t> </a:t>
                </a:r>
              </a:p>
            </p:txBody>
          </p:sp>
        </mc:Fallback>
      </mc:AlternateContent>
      <p:sp>
        <p:nvSpPr>
          <p:cNvPr id="4" name="Rectangle 3"/>
          <p:cNvSpPr/>
          <p:nvPr/>
        </p:nvSpPr>
        <p:spPr>
          <a:xfrm>
            <a:off x="2104012" y="2967335"/>
            <a:ext cx="7983982"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solidFill>
                <a:effectLst>
                  <a:outerShdw dist="38100" dir="2700000" algn="tl" rotWithShape="0">
                    <a:schemeClr val="accent2"/>
                  </a:outerShdw>
                </a:effectLst>
              </a:rPr>
              <a:t>REMOVE</a:t>
            </a:r>
            <a:endParaRPr lang="en-US" sz="16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136835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454323" y="1263874"/>
                <a:ext cx="7024650" cy="4635051"/>
              </a:xfrm>
              <a:prstGeom prst="rect">
                <a:avLst/>
              </a:prstGeom>
              <a:noFill/>
            </p:spPr>
            <p:txBody>
              <a:bodyPr wrap="square" rtlCol="0">
                <a:spAutoFit/>
              </a:bodyPr>
              <a:lstStyle/>
              <a:p>
                <a:r>
                  <a:rPr lang="en-US" sz="2200" dirty="0" smtClean="0">
                    <a:solidFill>
                      <a:schemeClr val="tx1">
                        <a:lumMod val="75000"/>
                        <a:lumOff val="25000"/>
                      </a:schemeClr>
                    </a:solidFill>
                    <a:latin typeface="Karla" charset="0"/>
                    <a:ea typeface="Karla" charset="0"/>
                    <a:cs typeface="Karla" charset="0"/>
                  </a:rPr>
                  <a:t>And also evaluate how often a particular value of </a:t>
                </a:r>
                <a:r>
                  <a:rPr lang="en-US" sz="2200" i="1" dirty="0" smtClean="0">
                    <a:solidFill>
                      <a:schemeClr val="tx1">
                        <a:lumMod val="75000"/>
                        <a:lumOff val="25000"/>
                      </a:schemeClr>
                    </a:solidFill>
                    <a:latin typeface="Karla" charset="0"/>
                    <a:ea typeface="Karla" charset="0"/>
                    <a:cs typeface="Karla" charset="0"/>
                  </a:rPr>
                  <a:t>t</a:t>
                </a:r>
                <a:r>
                  <a:rPr lang="en-US" sz="2200" dirty="0" smtClean="0">
                    <a:solidFill>
                      <a:schemeClr val="tx1">
                        <a:lumMod val="75000"/>
                        <a:lumOff val="25000"/>
                      </a:schemeClr>
                    </a:solidFill>
                    <a:latin typeface="Karla" charset="0"/>
                    <a:ea typeface="Karla" charset="0"/>
                    <a:cs typeface="Karla" charset="0"/>
                  </a:rPr>
                  <a:t> can occur by accident (using the shuffled data)?</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smtClean="0">
                    <a:solidFill>
                      <a:schemeClr val="tx1">
                        <a:lumMod val="75000"/>
                        <a:lumOff val="25000"/>
                      </a:schemeClr>
                    </a:solidFill>
                    <a:latin typeface="Karla" charset="0"/>
                    <a:ea typeface="Karla" charset="0"/>
                    <a:cs typeface="Karla" charset="0"/>
                  </a:rPr>
                  <a:t>We expect </a:t>
                </a:r>
                <a:r>
                  <a:rPr lang="en-US" sz="2200" dirty="0">
                    <a:solidFill>
                      <a:schemeClr val="tx1">
                        <a:lumMod val="75000"/>
                        <a:lumOff val="25000"/>
                      </a:schemeClr>
                    </a:solidFill>
                    <a:latin typeface="Karla" charset="0"/>
                    <a:ea typeface="Karla" charset="0"/>
                    <a:cs typeface="Karla" charset="0"/>
                  </a:rPr>
                  <a:t>that </a:t>
                </a:r>
                <a:r>
                  <a:rPr lang="en-US" sz="2200" i="1" dirty="0" smtClean="0">
                    <a:solidFill>
                      <a:schemeClr val="tx1">
                        <a:lumMod val="75000"/>
                        <a:lumOff val="25000"/>
                      </a:schemeClr>
                    </a:solidFill>
                    <a:latin typeface="Karla" charset="0"/>
                    <a:ea typeface="Karla" charset="0"/>
                    <a:cs typeface="Karla" charset="0"/>
                  </a:rPr>
                  <a:t>t </a:t>
                </a:r>
                <a:r>
                  <a:rPr lang="en-US" sz="2200" dirty="0" smtClean="0">
                    <a:solidFill>
                      <a:schemeClr val="tx1">
                        <a:lumMod val="75000"/>
                        <a:lumOff val="25000"/>
                      </a:schemeClr>
                    </a:solidFill>
                    <a:latin typeface="Karla" charset="0"/>
                    <a:ea typeface="Karla" charset="0"/>
                    <a:cs typeface="Karla" charset="0"/>
                  </a:rPr>
                  <a:t>will </a:t>
                </a:r>
                <a:r>
                  <a:rPr lang="en-US" sz="2200" dirty="0">
                    <a:solidFill>
                      <a:schemeClr val="tx1">
                        <a:lumMod val="75000"/>
                        <a:lumOff val="25000"/>
                      </a:schemeClr>
                    </a:solidFill>
                    <a:latin typeface="Karla" charset="0"/>
                    <a:ea typeface="Karla" charset="0"/>
                    <a:cs typeface="Karla" charset="0"/>
                  </a:rPr>
                  <a:t>have a </a:t>
                </a:r>
                <a:r>
                  <a:rPr lang="en-US" sz="2200" i="1" dirty="0">
                    <a:solidFill>
                      <a:schemeClr val="tx1">
                        <a:lumMod val="75000"/>
                        <a:lumOff val="25000"/>
                      </a:schemeClr>
                    </a:solidFill>
                    <a:latin typeface="Karla" charset="0"/>
                    <a:ea typeface="Karla" charset="0"/>
                    <a:cs typeface="Karla" charset="0"/>
                  </a:rPr>
                  <a:t>t-distribution with n-2 degrees </a:t>
                </a:r>
                <a:r>
                  <a:rPr lang="en-US" sz="2200" dirty="0">
                    <a:solidFill>
                      <a:schemeClr val="tx1">
                        <a:lumMod val="75000"/>
                        <a:lumOff val="25000"/>
                      </a:schemeClr>
                    </a:solidFill>
                    <a:latin typeface="Karla" charset="0"/>
                    <a:ea typeface="Karla" charset="0"/>
                    <a:cs typeface="Karla" charset="0"/>
                  </a:rPr>
                  <a:t>of freedom. </a:t>
                </a:r>
              </a:p>
              <a:p>
                <a:pPr>
                  <a:spcAft>
                    <a:spcPts val="1200"/>
                  </a:spcAft>
                </a:pPr>
                <a:r>
                  <a:rPr lang="en-US" sz="2200" dirty="0">
                    <a:solidFill>
                      <a:schemeClr val="tx1">
                        <a:lumMod val="75000"/>
                        <a:lumOff val="25000"/>
                      </a:schemeClr>
                    </a:solidFill>
                    <a:latin typeface="Karla" charset="0"/>
                    <a:ea typeface="Karla" charset="0"/>
                    <a:cs typeface="Karla" charset="0"/>
                  </a:rPr>
                  <a:t>To </a:t>
                </a:r>
                <a:r>
                  <a:rPr lang="en-US" sz="2200" dirty="0" smtClean="0">
                    <a:solidFill>
                      <a:schemeClr val="tx1">
                        <a:lumMod val="75000"/>
                        <a:lumOff val="25000"/>
                      </a:schemeClr>
                    </a:solidFill>
                    <a:latin typeface="Karla" charset="0"/>
                    <a:ea typeface="Karla" charset="0"/>
                    <a:cs typeface="Karla" charset="0"/>
                  </a:rPr>
                  <a:t>compute </a:t>
                </a:r>
                <a:r>
                  <a:rPr lang="en-US" sz="2200" dirty="0">
                    <a:solidFill>
                      <a:schemeClr val="tx1">
                        <a:lumMod val="75000"/>
                        <a:lumOff val="25000"/>
                      </a:schemeClr>
                    </a:solidFill>
                    <a:latin typeface="Karla" charset="0"/>
                    <a:ea typeface="Karla" charset="0"/>
                    <a:cs typeface="Karla" charset="0"/>
                  </a:rPr>
                  <a:t>the </a:t>
                </a:r>
                <a:r>
                  <a:rPr lang="en-US" sz="2200" dirty="0" smtClean="0">
                    <a:solidFill>
                      <a:schemeClr val="tx1">
                        <a:lumMod val="75000"/>
                        <a:lumOff val="25000"/>
                      </a:schemeClr>
                    </a:solidFill>
                    <a:latin typeface="Karla" charset="0"/>
                    <a:ea typeface="Karla" charset="0"/>
                    <a:cs typeface="Karla" charset="0"/>
                  </a:rPr>
                  <a:t>probability </a:t>
                </a:r>
                <a:r>
                  <a:rPr lang="en-US" sz="2200" dirty="0">
                    <a:solidFill>
                      <a:schemeClr val="tx1">
                        <a:lumMod val="75000"/>
                        <a:lumOff val="25000"/>
                      </a:schemeClr>
                    </a:solidFill>
                    <a:latin typeface="Karla" charset="0"/>
                    <a:ea typeface="Karla" charset="0"/>
                    <a:cs typeface="Karla" charset="0"/>
                  </a:rPr>
                  <a:t>of </a:t>
                </a:r>
                <a:r>
                  <a:rPr lang="en-US" sz="2200" dirty="0" smtClean="0">
                    <a:solidFill>
                      <a:schemeClr val="tx1">
                        <a:lumMod val="75000"/>
                        <a:lumOff val="25000"/>
                      </a:schemeClr>
                    </a:solidFill>
                    <a:latin typeface="Karla" charset="0"/>
                    <a:ea typeface="Karla" charset="0"/>
                    <a:cs typeface="Karla" charset="0"/>
                  </a:rPr>
                  <a:t>observing any value equal to </a:t>
                </a:r>
                <a:r>
                  <a:rPr lang="en-US" sz="22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200" i="1">
                        <a:solidFill>
                          <a:schemeClr val="tx1">
                            <a:lumMod val="75000"/>
                            <a:lumOff val="25000"/>
                          </a:schemeClr>
                        </a:solidFill>
                        <a:latin typeface="Cambria Math" charset="0"/>
                        <a:ea typeface="Karla" charset="0"/>
                        <a:cs typeface="Karla" charset="0"/>
                      </a:rPr>
                      <m:t>|</m:t>
                    </m:r>
                    <m:r>
                      <a:rPr lang="en-US" sz="2200" i="1">
                        <a:solidFill>
                          <a:schemeClr val="tx1">
                            <a:lumMod val="75000"/>
                            <a:lumOff val="25000"/>
                          </a:schemeClr>
                        </a:solidFill>
                        <a:latin typeface="Cambria Math" charset="0"/>
                        <a:ea typeface="Karla" charset="0"/>
                        <a:cs typeface="Karla" charset="0"/>
                      </a:rPr>
                      <m:t>𝑡</m:t>
                    </m:r>
                    <m:r>
                      <a:rPr lang="en-US" sz="2200" i="1">
                        <a:solidFill>
                          <a:schemeClr val="tx1">
                            <a:lumMod val="75000"/>
                            <a:lumOff val="25000"/>
                          </a:schemeClr>
                        </a:solidFill>
                        <a:latin typeface="Cambria Math"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or </a:t>
                </a:r>
                <a:r>
                  <a:rPr lang="en-US" sz="2200" dirty="0" smtClean="0">
                    <a:solidFill>
                      <a:schemeClr val="tx1">
                        <a:lumMod val="75000"/>
                        <a:lumOff val="25000"/>
                      </a:schemeClr>
                    </a:solidFill>
                    <a:latin typeface="Karla" charset="0"/>
                    <a:ea typeface="Karla" charset="0"/>
                    <a:cs typeface="Karla" charset="0"/>
                  </a:rPr>
                  <a:t>larger, assuming  </a:t>
                </a:r>
                <a14:m>
                  <m:oMath xmlns:m="http://schemas.openxmlformats.org/officeDocument/2006/math">
                    <m:sSub>
                      <m:sSubPr>
                        <m:ctrlPr>
                          <a:rPr lang="en-US" sz="2200" i="1">
                            <a:solidFill>
                              <a:schemeClr val="tx1">
                                <a:lumMod val="75000"/>
                                <a:lumOff val="25000"/>
                              </a:schemeClr>
                            </a:solidFill>
                            <a:latin typeface="Cambria Math" charset="0"/>
                            <a:ea typeface="Karla" charset="0"/>
                            <a:cs typeface="Karla" charset="0"/>
                          </a:rPr>
                        </m:ctrlPr>
                      </m:sSubPr>
                      <m:e>
                        <m:acc>
                          <m:accPr>
                            <m:chr m:val="̂"/>
                            <m:ctrlPr>
                              <a:rPr lang="en-US" sz="2200" i="1">
                                <a:solidFill>
                                  <a:schemeClr val="tx1">
                                    <a:lumMod val="75000"/>
                                    <a:lumOff val="25000"/>
                                  </a:schemeClr>
                                </a:solidFill>
                                <a:latin typeface="Cambria Math" charset="0"/>
                                <a:ea typeface="Karla" charset="0"/>
                                <a:cs typeface="Karla" charset="0"/>
                              </a:rPr>
                            </m:ctrlPr>
                          </m:accPr>
                          <m:e>
                            <m:r>
                              <a:rPr lang="en-US" sz="2200" i="1">
                                <a:solidFill>
                                  <a:schemeClr val="tx1">
                                    <a:lumMod val="75000"/>
                                    <a:lumOff val="25000"/>
                                  </a:schemeClr>
                                </a:solidFill>
                                <a:latin typeface="Cambria Math" charset="0"/>
                                <a:ea typeface="Karla" charset="0"/>
                                <a:cs typeface="Karla" charset="0"/>
                              </a:rPr>
                              <m:t>𝛽</m:t>
                            </m:r>
                          </m:e>
                        </m:acc>
                      </m:e>
                      <m:sub>
                        <m:r>
                          <a:rPr lang="en-US" sz="2200" i="1">
                            <a:solidFill>
                              <a:schemeClr val="tx1">
                                <a:lumMod val="75000"/>
                                <a:lumOff val="25000"/>
                              </a:schemeClr>
                            </a:solidFill>
                            <a:latin typeface="Cambria Math" charset="0"/>
                            <a:ea typeface="Karla" charset="0"/>
                            <a:cs typeface="Karla" charset="0"/>
                          </a:rPr>
                          <m:t>1</m:t>
                        </m:r>
                      </m:sub>
                    </m:sSub>
                    <m:r>
                      <a:rPr lang="en-US" sz="2200" i="1">
                        <a:solidFill>
                          <a:schemeClr val="tx1">
                            <a:lumMod val="75000"/>
                            <a:lumOff val="25000"/>
                          </a:schemeClr>
                        </a:solidFill>
                        <a:latin typeface="Cambria Math"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p>
              <a:p>
                <a:pPr lvl="1">
                  <a:spcAft>
                    <a:spcPts val="1200"/>
                  </a:spcAft>
                </a:pPr>
                <a:r>
                  <a:rPr lang="en-US" sz="22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a:p>
                <a:r>
                  <a:rPr lang="en-US" sz="2200" dirty="0" smtClean="0">
                    <a:solidFill>
                      <a:schemeClr val="tx1">
                        <a:lumMod val="75000"/>
                        <a:lumOff val="25000"/>
                      </a:schemeClr>
                    </a:solidFill>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54323" y="1263874"/>
                <a:ext cx="7024650" cy="4635051"/>
              </a:xfrm>
              <a:prstGeom prst="rect">
                <a:avLst/>
              </a:prstGeom>
              <a:blipFill rotWithShape="0">
                <a:blip r:embed="rId3"/>
                <a:stretch>
                  <a:fillRect l="-1128" t="-788"/>
                </a:stretch>
              </a:blipFill>
            </p:spPr>
            <p:txBody>
              <a:bodyPr/>
              <a:lstStyle/>
              <a:p>
                <a:r>
                  <a:rPr lang="en-US">
                    <a:noFill/>
                  </a:rPr>
                  <a:t> </a:t>
                </a:r>
              </a:p>
            </p:txBody>
          </p:sp>
        </mc:Fallback>
      </mc:AlternateContent>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457" y="1601237"/>
            <a:ext cx="5486400" cy="36576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74</a:t>
            </a:fld>
            <a:endParaRPr lang="en-US"/>
          </a:p>
        </p:txBody>
      </p:sp>
      <p:sp>
        <p:nvSpPr>
          <p:cNvPr id="4" name="Rectangle 3"/>
          <p:cNvSpPr/>
          <p:nvPr/>
        </p:nvSpPr>
        <p:spPr>
          <a:xfrm rot="19821632">
            <a:off x="928559" y="1702969"/>
            <a:ext cx="10334881" cy="3154710"/>
          </a:xfrm>
          <a:prstGeom prst="rect">
            <a:avLst/>
          </a:prstGeom>
          <a:noFill/>
        </p:spPr>
        <p:txBody>
          <a:bodyPr wrap="none" lIns="91440" tIns="45720" rIns="91440" bIns="45720">
            <a:spAutoFit/>
          </a:bodyPr>
          <a:lstStyle/>
          <a:p>
            <a:pPr algn="ctr"/>
            <a:r>
              <a:rPr lang="en-US" sz="199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Karla" charset="0"/>
                <a:ea typeface="Karla" charset="0"/>
                <a:cs typeface="Karla" charset="0"/>
              </a:rPr>
              <a:t>FIX THIS </a:t>
            </a:r>
            <a:endParaRPr lang="en-US" sz="199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632599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p:sp>
        <p:nvSpPr>
          <p:cNvPr id="6" name="TextBox 5"/>
          <p:cNvSpPr txBox="1"/>
          <p:nvPr/>
        </p:nvSpPr>
        <p:spPr>
          <a:xfrm>
            <a:off x="853495" y="1196707"/>
            <a:ext cx="10989213" cy="1569660"/>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What we need to determine is how different is the distribution of the estimated coefficients from a predictor that Y is independent from. </a:t>
            </a:r>
          </a:p>
          <a:p>
            <a:r>
              <a:rPr lang="en-US" sz="2400" dirty="0" smtClean="0">
                <a:solidFill>
                  <a:schemeClr val="tx1">
                    <a:lumMod val="75000"/>
                    <a:lumOff val="25000"/>
                  </a:schemeClr>
                </a:solidFill>
                <a:latin typeface="Karla" charset="0"/>
                <a:ea typeface="Karla" charset="0"/>
                <a:cs typeface="Karla" charset="0"/>
              </a:rPr>
              <a:t>In other words we should compare the distribution to the distribution generated with random data.  </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3512336" y="2979267"/>
            <a:ext cx="5167327" cy="4007315"/>
          </a:xfrm>
          <a:prstGeom prst="rect">
            <a:avLst/>
          </a:prstGeom>
        </p:spPr>
      </p:pic>
      <p:sp>
        <p:nvSpPr>
          <p:cNvPr id="5" name="Rectangle 4"/>
          <p:cNvSpPr/>
          <p:nvPr/>
        </p:nvSpPr>
        <p:spPr>
          <a:xfrm>
            <a:off x="2104012" y="2967335"/>
            <a:ext cx="7983982"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solidFill>
                <a:effectLst>
                  <a:outerShdw dist="38100" dir="2700000" algn="tl" rotWithShape="0">
                    <a:schemeClr val="accent2"/>
                  </a:outerShdw>
                </a:effectLst>
              </a:rPr>
              <a:t>REMOVE</a:t>
            </a:r>
            <a:endParaRPr lang="en-US" sz="16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898203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570706"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570706" cy="5012192"/>
              </a:xfrm>
              <a:solidFill>
                <a:schemeClr val="bg1">
                  <a:lumMod val="85000"/>
                </a:schemeClr>
              </a:solidFill>
              <a:effectLst/>
            </p:spPr>
            <p:txBody>
              <a:bodyPr/>
              <a:lstStyle/>
              <a:p>
                <a:pPr algn="just">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a:t>
                </a:r>
                <a:r>
                  <a:rPr lang="en-US" sz="2400" b="1" dirty="0">
                    <a:solidFill>
                      <a:srgbClr val="C00000"/>
                    </a:solidFill>
                  </a:rPr>
                  <a:t>random sampling </a:t>
                </a:r>
                <a:r>
                  <a:rPr lang="en-US" sz="2400" dirty="0"/>
                  <a:t>of the data. </a:t>
                </a:r>
                <a:endParaRPr lang="en-US" sz="2400" dirty="0" smtClean="0"/>
              </a:p>
              <a:p>
                <a:pPr marL="457200" indent="-457200" algn="just">
                  <a:spcAft>
                    <a:spcPts val="600"/>
                  </a:spcAft>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lgn="just">
                  <a:spcAft>
                    <a:spcPts val="600"/>
                  </a:spcAft>
                  <a:buFont typeface="+mj-lt"/>
                  <a:buAutoNum type="arabicPeriod"/>
                </a:pPr>
                <a:r>
                  <a:rPr lang="en-US" sz="2400" dirty="0" smtClean="0"/>
                  <a:t>Choose </a:t>
                </a:r>
                <a:r>
                  <a:rPr lang="en-US" sz="2400" dirty="0"/>
                  <a:t>a type of analysis, i.e. how to use sample data to evaluate the null hypothesis. Typically this involves choosing a single test statistic</a:t>
                </a:r>
                <a:r>
                  <a:rPr lang="en-US" sz="2400" dirty="0" smtClean="0"/>
                  <a:t>.</a:t>
                </a:r>
              </a:p>
              <a:p>
                <a:pPr marL="457200" indent="-457200" algn="just">
                  <a:spcAft>
                    <a:spcPts val="600"/>
                  </a:spcAft>
                  <a:buFont typeface="+mj-lt"/>
                  <a:buAutoNum type="arabicPeriod"/>
                </a:pPr>
                <a:r>
                  <a:rPr lang="en-US" sz="2400" b="1" dirty="0" smtClean="0"/>
                  <a:t>Sample </a:t>
                </a:r>
                <a:r>
                  <a:rPr lang="en-US" sz="2400" dirty="0"/>
                  <a:t>data and compute the test </a:t>
                </a:r>
                <a:r>
                  <a:rPr lang="en-US" sz="2400" dirty="0" smtClean="0"/>
                  <a:t>statistic.</a:t>
                </a:r>
              </a:p>
              <a:p>
                <a:pPr marL="457200" indent="-457200" algn="just">
                  <a:spcAft>
                    <a:spcPts val="600"/>
                  </a:spcAft>
                  <a:buFont typeface="+mj-lt"/>
                  <a:buAutoNum type="arabicPeriod"/>
                </a:pPr>
                <a:r>
                  <a:rPr lang="en-US" sz="2400" dirty="0" smtClean="0"/>
                  <a:t>Use </a:t>
                </a:r>
                <a:r>
                  <a:rPr lang="en-US" sz="2400" dirty="0"/>
                  <a:t>the value of the test statistic to either </a:t>
                </a:r>
                <a:r>
                  <a:rPr lang="en-US" sz="2400" dirty="0">
                    <a:solidFill>
                      <a:srgbClr val="C00000"/>
                    </a:solidFill>
                  </a:rPr>
                  <a:t>reject</a:t>
                </a:r>
                <a:r>
                  <a:rPr lang="en-US" sz="2400" dirty="0"/>
                  <a:t> or </a:t>
                </a:r>
                <a:r>
                  <a:rPr lang="en-US" sz="2400" dirty="0">
                    <a:solidFill>
                      <a:schemeClr val="accent3">
                        <a:lumMod val="50000"/>
                      </a:schemeClr>
                    </a:solidFill>
                  </a:rPr>
                  <a:t>not reject </a:t>
                </a:r>
                <a:r>
                  <a:rPr lang="en-US" sz="2400" dirty="0"/>
                  <a:t>the null hypothesis</a:t>
                </a:r>
                <a:r>
                  <a:rPr lang="en-US" sz="2400" dirty="0" smtClean="0"/>
                  <a:t>.</a:t>
                </a:r>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570706" cy="5012192"/>
              </a:xfrm>
              <a:blipFill rotWithShape="0">
                <a:blip r:embed="rId2"/>
                <a:stretch>
                  <a:fillRect l="-923" t="-973" r="-865"/>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59937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2205259" y="5404068"/>
            <a:ext cx="1849120" cy="100584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4517161" y="5485252"/>
                <a:ext cx="2908413" cy="13727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𝑡</m:t>
                      </m:r>
                      <m:r>
                        <a:rPr lang="en-US" sz="2800" b="0" i="1" smtClean="0">
                          <a:solidFill>
                            <a:schemeClr val="tx1">
                              <a:lumMod val="75000"/>
                              <a:lumOff val="25000"/>
                            </a:schemeClr>
                          </a:solidFill>
                          <a:latin typeface="Cambria Math" charset="0"/>
                        </a:rPr>
                        <m:t>=</m:t>
                      </m:r>
                      <m:f>
                        <m:fPr>
                          <m:ctrlPr>
                            <a:rPr lang="en-US" sz="2800" b="0" i="1" smtClean="0">
                              <a:solidFill>
                                <a:schemeClr val="tx1">
                                  <a:lumMod val="75000"/>
                                  <a:lumOff val="25000"/>
                                </a:schemeClr>
                              </a:solidFill>
                              <a:latin typeface="Cambria Math" charset="0"/>
                            </a:rPr>
                          </m:ctrlPr>
                        </m:fPr>
                        <m:num>
                          <m:sSub>
                            <m:sSubPr>
                              <m:ctrlPr>
                                <a:rPr lang="en-US" sz="2800" i="1">
                                  <a:solidFill>
                                    <a:schemeClr val="tx1">
                                      <a:lumMod val="75000"/>
                                      <a:lumOff val="25000"/>
                                    </a:schemeClr>
                                  </a:solidFill>
                                  <a:latin typeface="Cambria Math"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𝜇</m:t>
                              </m:r>
                            </m:e>
                            <m:sub>
                              <m:sSub>
                                <m:sSubPr>
                                  <m:ctrlPr>
                                    <a:rPr lang="en-US" sz="2800" i="1">
                                      <a:solidFill>
                                        <a:schemeClr val="tx1">
                                          <a:lumMod val="75000"/>
                                          <a:lumOff val="25000"/>
                                        </a:schemeClr>
                                      </a:solidFill>
                                      <a:latin typeface="Cambria Math" charset="0"/>
                                      <a:ea typeface="Karla" charset="0"/>
                                      <a:cs typeface="Karla" charset="0"/>
                                    </a:rPr>
                                  </m:ctrlPr>
                                </m:sSubPr>
                                <m:e>
                                  <m:acc>
                                    <m:accPr>
                                      <m:chr m:val="̂"/>
                                      <m:ctrlPr>
                                        <a:rPr lang="en-US" sz="2800" i="1">
                                          <a:solidFill>
                                            <a:schemeClr val="tx1">
                                              <a:lumMod val="75000"/>
                                              <a:lumOff val="25000"/>
                                            </a:schemeClr>
                                          </a:solidFill>
                                          <a:latin typeface="Cambria Math"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num>
                        <m:den>
                          <m:sSub>
                            <m:sSubPr>
                              <m:ctrlPr>
                                <a:rPr lang="en-US" sz="2800" i="1">
                                  <a:solidFill>
                                    <a:schemeClr val="tx1">
                                      <a:lumMod val="75000"/>
                                      <a:lumOff val="25000"/>
                                    </a:schemeClr>
                                  </a:solidFill>
                                  <a:latin typeface="Cambria Math"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𝜎</m:t>
                              </m:r>
                            </m:e>
                            <m:sub>
                              <m:sSub>
                                <m:sSubPr>
                                  <m:ctrlPr>
                                    <a:rPr lang="en-US" sz="2800" i="1">
                                      <a:solidFill>
                                        <a:schemeClr val="tx1">
                                          <a:lumMod val="75000"/>
                                          <a:lumOff val="25000"/>
                                        </a:schemeClr>
                                      </a:solidFill>
                                      <a:latin typeface="Cambria Math" charset="0"/>
                                      <a:ea typeface="Karla" charset="0"/>
                                      <a:cs typeface="Karla" charset="0"/>
                                    </a:rPr>
                                  </m:ctrlPr>
                                </m:sSubPr>
                                <m:e>
                                  <m:acc>
                                    <m:accPr>
                                      <m:chr m:val="̂"/>
                                      <m:ctrlPr>
                                        <a:rPr lang="en-US" sz="2800" i="1">
                                          <a:solidFill>
                                            <a:schemeClr val="tx1">
                                              <a:lumMod val="75000"/>
                                              <a:lumOff val="25000"/>
                                            </a:schemeClr>
                                          </a:solidFill>
                                          <a:latin typeface="Cambria Math"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den>
                      </m:f>
                    </m:oMath>
                  </m:oMathPara>
                </a14:m>
                <a:endParaRPr lang="en-US" sz="2800" b="0" i="1" dirty="0" smtClean="0">
                  <a:solidFill>
                    <a:schemeClr val="tx1">
                      <a:lumMod val="75000"/>
                      <a:lumOff val="25000"/>
                    </a:schemeClr>
                  </a:solidFill>
                  <a:latin typeface="Cambria Math" charset="0"/>
                </a:endParaRPr>
              </a:p>
              <a:p>
                <a:endParaRPr lang="en-US" sz="2800" dirty="0">
                  <a:solidFill>
                    <a:schemeClr val="tx1">
                      <a:lumMod val="75000"/>
                      <a:lumOff val="2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17161" y="5485252"/>
                <a:ext cx="2908413" cy="137274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66820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86165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Sample</a:t>
                </a:r>
                <a:r>
                  <a:rPr lang="en-US" sz="2400" dirty="0" smtClean="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a:t>
                </a:r>
                <a:r>
                  <a:rPr lang="en-US" sz="2400" dirty="0">
                    <a:solidFill>
                      <a:schemeClr val="tx1">
                        <a:lumMod val="75000"/>
                        <a:lumOff val="25000"/>
                      </a:schemeClr>
                    </a:solidFill>
                    <a:latin typeface="Karla" charset="0"/>
                    <a:ea typeface="Karla" charset="0"/>
                    <a:cs typeface="Karla" charset="0"/>
                  </a:rPr>
                  <a:t>bootstrap we can estimate </a:t>
                </a:r>
                <a14:m>
                  <m:oMath xmlns:m="http://schemas.openxmlformats.org/officeDocument/2006/math">
                    <m:sSubSup>
                      <m:sSubSupPr>
                        <m:ctrlPr>
                          <a:rPr lang="en-US" sz="2400" b="0" i="1" smtClean="0">
                            <a:solidFill>
                              <a:schemeClr val="tx1">
                                <a:lumMod val="75000"/>
                                <a:lumOff val="25000"/>
                              </a:schemeClr>
                            </a:solidFill>
                            <a:latin typeface="Cambria Math" charset="0"/>
                            <a:ea typeface="Karla" charset="0"/>
                            <a:cs typeface="Karla" charset="0"/>
                          </a:rPr>
                        </m:ctrlPr>
                      </m:sSubSup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up>
                        <m:r>
                          <a:rPr lang="en-US" sz="2400" b="0" i="0" smtClean="0">
                            <a:solidFill>
                              <a:schemeClr val="tx1">
                                <a:lumMod val="75000"/>
                                <a:lumOff val="25000"/>
                              </a:schemeClr>
                            </a:solidFill>
                            <a:latin typeface="Cambria Math" charset="0"/>
                            <a:ea typeface="Karla" charset="0"/>
                            <a:cs typeface="Karla" charset="0"/>
                          </a:rPr>
                          <m:t>′</m:t>
                        </m:r>
                      </m:sup>
                    </m:sSubSup>
                    <m:r>
                      <m:rPr>
                        <m:sty m:val="p"/>
                      </m:rPr>
                      <a:rPr lang="en-US" sz="2400" b="0" i="0" smtClean="0">
                        <a:solidFill>
                          <a:schemeClr val="tx1">
                            <a:lumMod val="75000"/>
                            <a:lumOff val="25000"/>
                          </a:schemeClr>
                        </a:solidFill>
                        <a:latin typeface="Cambria Math" charset="0"/>
                        <a:ea typeface="Karla" charset="0"/>
                        <a:cs typeface="Karla" charset="0"/>
                      </a:rPr>
                      <m:t>s</m:t>
                    </m:r>
                  </m:oMath>
                </a14:m>
                <a:r>
                  <a:rPr lang="en-US" sz="2400" dirty="0" smtClean="0">
                    <a:solidFill>
                      <a:schemeClr val="tx1">
                        <a:lumMod val="75000"/>
                        <a:lumOff val="25000"/>
                      </a:schemeClr>
                    </a:solidFill>
                    <a:latin typeface="Karla" charset="0"/>
                    <a:ea typeface="Karla" charset="0"/>
                    <a:cs typeface="Karla" charset="0"/>
                  </a:rPr>
                  <a:t>, and therefore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𝜇</m:t>
                        </m:r>
                      </m:e>
                      <m:sub>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1</m:t>
                            </m:r>
                          </m:sub>
                        </m:sSub>
                      </m:sub>
                    </m:sSub>
                  </m:oMath>
                </a14:m>
                <a:r>
                  <a:rPr lang="en-US" sz="2400" dirty="0" smtClean="0">
                    <a:solidFill>
                      <a:schemeClr val="tx1">
                        <a:lumMod val="75000"/>
                        <a:lumOff val="25000"/>
                      </a:schemeClr>
                    </a:solidFill>
                    <a:latin typeface="Karla" charset="0"/>
                    <a:ea typeface="Karla" charset="0"/>
                    <a:cs typeface="Karla" charset="0"/>
                  </a:rPr>
                  <a:t>and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Cambria Math" charset="0"/>
                            <a:cs typeface="Cambria Math" charset="0"/>
                          </a:rPr>
                          <m:t>𝜎</m:t>
                        </m:r>
                      </m:e>
                      <m:sub>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r>
                      <a:rPr lang="en-US" sz="2400" b="0" i="1" smtClean="0">
                        <a:solidFill>
                          <a:schemeClr val="tx1">
                            <a:lumMod val="75000"/>
                            <a:lumOff val="25000"/>
                          </a:schemeClr>
                        </a:solidFill>
                        <a:latin typeface="Cambria Math" charset="0"/>
                        <a:ea typeface="Karla" charset="0"/>
                        <a:cs typeface="Karla" charset="0"/>
                      </a:rPr>
                      <m:t>.</m:t>
                    </m:r>
                  </m:oMath>
                </a14:m>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marL="457200">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861652"/>
              </a:xfrm>
              <a:prstGeom prst="rect">
                <a:avLst/>
              </a:prstGeom>
              <a:blipFill rotWithShape="0">
                <a:blip r:embed="rId3"/>
                <a:stretch>
                  <a:fillRect l="-865" t="-1004" r="-1442" b="-502"/>
                </a:stretch>
              </a:blipFill>
            </p:spPr>
            <p:txBody>
              <a:bodyPr/>
              <a:lstStyle/>
              <a:p>
                <a:r>
                  <a:rPr lang="en-US">
                    <a:noFill/>
                  </a:rPr>
                  <a:t> </a:t>
                </a:r>
              </a:p>
            </p:txBody>
          </p:sp>
        </mc:Fallback>
      </mc:AlternateContent>
    </p:spTree>
    <p:extLst>
      <p:ext uri="{BB962C8B-B14F-4D97-AF65-F5344CB8AC3E}">
        <p14:creationId xmlns:p14="http://schemas.microsoft.com/office/powerpoint/2010/main" val="1852875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
        <p:nvSpPr>
          <p:cNvPr id="10" name="Rectangle 9"/>
          <p:cNvSpPr/>
          <p:nvPr/>
        </p:nvSpPr>
        <p:spPr>
          <a:xfrm rot="19821632">
            <a:off x="632806" y="1702969"/>
            <a:ext cx="10926389" cy="3154710"/>
          </a:xfrm>
          <a:prstGeom prst="rect">
            <a:avLst/>
          </a:prstGeom>
          <a:noFill/>
        </p:spPr>
        <p:txBody>
          <a:bodyPr wrap="none" lIns="91440" tIns="45720" rIns="91440" bIns="45720">
            <a:spAutoFit/>
          </a:bodyPr>
          <a:lstStyle/>
          <a:p>
            <a:pPr algn="ctr"/>
            <a:r>
              <a:rPr lang="en-US" sz="199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Karla" charset="0"/>
                <a:ea typeface="Karla" charset="0"/>
                <a:cs typeface="Karla" charset="0"/>
              </a:rPr>
              <a:t>CONFIRM</a:t>
            </a:r>
            <a:endParaRPr lang="en-US" sz="199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4501316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a:t>
                </a:r>
                <a:r>
                  <a:rPr lang="en-US" sz="2400" dirty="0" smtClean="0">
                    <a:latin typeface="Karla" charset="0"/>
                    <a:ea typeface="Karla" charset="0"/>
                    <a:cs typeface="Karla" charset="0"/>
                  </a:rPr>
                  <a:t>Predictors</a:t>
                </a:r>
                <a:endParaRPr lang="en-US" sz="2000" dirty="0" smtClean="0">
                  <a:latin typeface="Karla" charset="0"/>
                  <a:ea typeface="Karla" charset="0"/>
                  <a:cs typeface="Karla" charset="0"/>
                </a:endParaRP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Hypothesis Testing </a:t>
                </a: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How </a:t>
                </a:r>
                <a:r>
                  <a:rPr lang="en-US" sz="2400" b="1" dirty="0">
                    <a:latin typeface="Karla" charset="0"/>
                    <a:ea typeface="Karla" charset="0"/>
                    <a:cs typeface="Karla" charset="0"/>
                  </a:rPr>
                  <a:t>well we </a:t>
                </a:r>
                <a:r>
                  <a:rPr lang="en-US" sz="2400" b="1" dirty="0" smtClean="0">
                    <a:latin typeface="Karla" charset="0"/>
                    <a:ea typeface="Karla" charset="0"/>
                    <a:cs typeface="Karla" charset="0"/>
                  </a:rPr>
                  <a:t>know the model </a:t>
                </a:r>
                <a14:m>
                  <m:oMath xmlns:m="http://schemas.openxmlformats.org/officeDocument/2006/math">
                    <m:acc>
                      <m:accPr>
                        <m:chr m:val="̂"/>
                        <m:ctrlPr>
                          <a:rPr lang="en-US" sz="2400" b="1" i="1">
                            <a:latin typeface="Cambria Math" charset="0"/>
                            <a:ea typeface="Karla" charset="0"/>
                            <a:cs typeface="Karla" charset="0"/>
                          </a:rPr>
                        </m:ctrlPr>
                      </m:accPr>
                      <m:e>
                        <m:r>
                          <a:rPr lang="en-US" sz="2400" b="1" i="1">
                            <a:latin typeface="Cambria Math" charset="0"/>
                            <a:ea typeface="Karla" charset="0"/>
                            <a:cs typeface="Karla" charset="0"/>
                          </a:rPr>
                          <m:t>𝒇</m:t>
                        </m:r>
                      </m:e>
                    </m:acc>
                  </m:oMath>
                </a14:m>
                <a:endParaRPr lang="en-US" sz="2400" b="1"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b="-782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6524361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508374"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a:t>
                </a:r>
                <a:r>
                  <a:rPr lang="en-US" sz="2400" dirty="0" smtClean="0"/>
                  <a:t>each bootstrap sample, we have one </a:t>
                </a:r>
                <a14:m>
                  <m:oMath xmlns:m="http://schemas.openxmlformats.org/officeDocument/2006/math">
                    <m:r>
                      <a:rPr lang="en-US" sz="2400" b="0" i="1" smtClean="0">
                        <a:latin typeface="Cambria Math" charset="0"/>
                      </a:rPr>
                      <m:t>𝛽</m:t>
                    </m:r>
                  </m:oMath>
                </a14:m>
                <a:r>
                  <a:rPr lang="en-US" sz="2400" dirty="0"/>
                  <a:t> </a:t>
                </a:r>
                <a:r>
                  <a:rPr lang="en-US" sz="2400" dirty="0" smtClean="0"/>
                  <a:t>which we can use to determine the model.</a:t>
                </a:r>
                <a:endParaRPr lang="en-US" sz="2400"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508374" cy="799725"/>
              </a:xfrm>
              <a:prstGeom prst="rect">
                <a:avLst/>
              </a:prstGeom>
              <a:blipFill rotWithShape="0">
                <a:blip r:embed="rId4"/>
                <a:stretch>
                  <a:fillRect l="-929" t="-6061" r="-871" b="-651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932685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p:sp>
        <p:nvSpPr>
          <p:cNvPr id="9" name="Content Placeholder 2"/>
          <p:cNvSpPr txBox="1">
            <a:spLocks/>
          </p:cNvSpPr>
          <p:nvPr/>
        </p:nvSpPr>
        <p:spPr>
          <a:xfrm>
            <a:off x="777577" y="983807"/>
            <a:ext cx="1050546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a:t>
            </a:r>
            <a:r>
              <a:rPr lang="en-US" sz="2400" dirty="0" smtClean="0"/>
              <a:t>models given </a:t>
            </a:r>
            <a:r>
              <a:rPr lang="en-US" sz="2400" dirty="0"/>
              <a:t>the </a:t>
            </a:r>
            <a:r>
              <a:rPr lang="en-US" sz="2400"/>
              <a:t>fitted </a:t>
            </a:r>
            <a:r>
              <a:rPr lang="en-US" sz="2400" smtClean="0"/>
              <a:t>coefficients. </a:t>
            </a:r>
            <a:endParaRPr lang="en-US" sz="2400" dirty="0"/>
          </a:p>
        </p:txBody>
      </p:sp>
    </p:spTree>
    <p:extLst>
      <p:ext uri="{BB962C8B-B14F-4D97-AF65-F5344CB8AC3E}">
        <p14:creationId xmlns:p14="http://schemas.microsoft.com/office/powerpoint/2010/main" val="9225093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83</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a:t>
            </a:r>
            <a:r>
              <a:rPr lang="en-US" sz="2400" dirty="0" smtClean="0"/>
              <a:t>bootstrapped sample</a:t>
            </a:r>
            <a:r>
              <a:rPr lang="en-US" sz="2400" dirty="0"/>
              <a:t>. </a:t>
            </a:r>
          </a:p>
        </p:txBody>
      </p:sp>
    </p:spTree>
    <p:extLst>
      <p:ext uri="{BB962C8B-B14F-4D97-AF65-F5344CB8AC3E}">
        <p14:creationId xmlns:p14="http://schemas.microsoft.com/office/powerpoint/2010/main" val="23294539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xmlns=""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a:t>
            </a:r>
            <a:r>
              <a:rPr lang="en-US" sz="2400" dirty="0" smtClean="0"/>
              <a:t>bootstrapped samples. .  </a:t>
            </a:r>
            <a:endParaRPr lang="en-US" sz="2400" dirty="0"/>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577263"/>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577263"/>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4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85</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528790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733118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87</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every </a:t>
                </a:r>
                <a14:m>
                  <m:oMath xmlns:m="http://schemas.openxmlformats.org/officeDocument/2006/math">
                    <m:r>
                      <a:rPr lang="en-US" sz="2400" b="0" i="1" smtClean="0">
                        <a:latin typeface="Cambria Math" charset="0"/>
                      </a:rPr>
                      <m:t>𝑥</m:t>
                    </m:r>
                  </m:oMath>
                </a14:m>
                <a:r>
                  <a:rPr lang="en-US" sz="2400" dirty="0"/>
                  <a:t>, we calculate the mean of the </a:t>
                </a:r>
                <a:r>
                  <a:rPr lang="en-US" sz="2400" dirty="0" smtClean="0"/>
                  <a:t>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a:t>
                </a:r>
                <a:r>
                  <a:rPr lang="en-US" sz="2400" dirty="0" smtClean="0"/>
                  <a:t>models (shaded </a:t>
                </a:r>
                <a:r>
                  <a:rPr lang="en-US" sz="2400" dirty="0"/>
                  <a:t>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9254958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4118"/>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spTree>
    <p:extLst>
      <p:ext uri="{BB962C8B-B14F-4D97-AF65-F5344CB8AC3E}">
        <p14:creationId xmlns:p14="http://schemas.microsoft.com/office/powerpoint/2010/main" val="111353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xmlns=""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1912"/>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r>
                  <a:rPr lang="en-US" sz="2400" i="1" dirty="0" smtClean="0">
                    <a:latin typeface="Cambria Math" charset="0"/>
                    <a:ea typeface="Cambria Math" charset="0"/>
                    <a:cs typeface="Cambria Math" charset="0"/>
                  </a:rPr>
                  <a:t>x</a:t>
                </a:r>
                <a:r>
                  <a:rPr lang="en-US" sz="2400" dirty="0" smtClean="0"/>
                  <a:t>, w</a:t>
                </a:r>
                <a:r>
                  <a:rPr lang="en-US" sz="2400" b="0" dirty="0" smtClean="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r>
                      <a:rPr lang="en-US" sz="2400" i="1">
                        <a:latin typeface="Cambria Math" charset="0"/>
                      </a:rPr>
                      <m:t>(</m:t>
                    </m:r>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r>
                      <a:rPr lang="en-US" sz="2400" i="1">
                        <a:latin typeface="Cambria Math" charset="0"/>
                      </a:rPr>
                      <m:t>)</m:t>
                    </m:r>
                  </m:oMath>
                </a14:m>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7634" b="-88550"/>
                </a:stretch>
              </a:blipFill>
              <a:ln>
                <a:noFill/>
              </a:ln>
            </p:spPr>
            <p:txBody>
              <a:bodyPr/>
              <a:lstStyle/>
              <a:p>
                <a:r>
                  <a:rPr lang="en-US">
                    <a:noFill/>
                  </a:rPr>
                  <a:t> </a:t>
                </a:r>
              </a:p>
            </p:txBody>
          </p:sp>
        </mc:Fallback>
      </mc:AlternateContent>
      <p:sp>
        <p:nvSpPr>
          <p:cNvPr id="9" name="Freeform 8"/>
          <p:cNvSpPr/>
          <p:nvPr/>
        </p:nvSpPr>
        <p:spPr>
          <a:xfrm flipH="1">
            <a:off x="8893248" y="2980164"/>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9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90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r>
                  <a:rPr lang="en-US" sz="2400" i="1" dirty="0" smtClean="0">
                    <a:latin typeface="Cambria Math" charset="0"/>
                    <a:ea typeface="Cambria Math" charset="0"/>
                    <a:cs typeface="Cambria Math" charset="0"/>
                  </a:rPr>
                  <a:t>x</a:t>
                </a:r>
                <a:r>
                  <a:rPr lang="en-US" sz="2400" dirty="0" smtClean="0"/>
                  <a:t>, w</a:t>
                </a:r>
                <a:r>
                  <a:rPr lang="en-US" sz="2400" b="0" dirty="0" smtClean="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d>
                      <m:dPr>
                        <m:ctrlPr>
                          <a:rPr lang="en-US" sz="2400" i="1">
                            <a:latin typeface="Cambria Math" charset="0"/>
                          </a:rPr>
                        </m:ctrlPr>
                      </m:dPr>
                      <m:e>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e>
                    </m:d>
                  </m:oMath>
                </a14:m>
                <a:endParaRPr lang="en-US" sz="2400" dirty="0" smtClean="0"/>
              </a:p>
              <a:p>
                <a:pPr marL="342900" indent="-342900">
                  <a:buFont typeface="Arial" charset="0"/>
                  <a:buChar char="•"/>
                </a:pPr>
                <a:r>
                  <a:rPr lang="en-US" sz="2400" dirty="0"/>
                  <a:t>The prediction confidence intervals are then</a:t>
                </a:r>
              </a:p>
              <a:p>
                <a:r>
                  <a:rPr lang="en-US" sz="2400" dirty="0"/>
                  <a:t> </a:t>
                </a:r>
                <a:r>
                  <a:rPr lang="en-US" sz="2400" dirty="0" smtClean="0"/>
                  <a:t> </a:t>
                </a:r>
                <a:endParaRPr lang="en-US" sz="2400" dirty="0"/>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7634" b="-88550"/>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952" y="1581912"/>
            <a:ext cx="9144000" cy="5486400"/>
          </a:xfrm>
          <a:prstGeom prst="rect">
            <a:avLst/>
          </a:prstGeom>
        </p:spPr>
      </p:pic>
    </p:spTree>
    <p:extLst>
      <p:ext uri="{BB962C8B-B14F-4D97-AF65-F5344CB8AC3E}">
        <p14:creationId xmlns:p14="http://schemas.microsoft.com/office/powerpoint/2010/main" val="4957933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4" name="Slide Number Placeholder 3"/>
          <p:cNvSpPr>
            <a:spLocks noGrp="1"/>
          </p:cNvSpPr>
          <p:nvPr>
            <p:ph type="sldNum" sz="quarter" idx="12"/>
          </p:nvPr>
        </p:nvSpPr>
        <p:spPr/>
        <p:txBody>
          <a:bodyPr/>
          <a:lstStyle/>
          <a:p>
            <a:fld id="{81B7CCDB-6D39-0547-B7B3-C80E39D6513A}" type="slidenum">
              <a:rPr lang="en-US" smtClean="0"/>
              <a:t>91</a:t>
            </a:fld>
            <a:endParaRPr lang="en-US"/>
          </a:p>
        </p:txBody>
      </p:sp>
      <p:sp>
        <p:nvSpPr>
          <p:cNvPr id="6" name="Content Placeholder 2"/>
          <p:cNvSpPr txBox="1">
            <a:spLocks/>
          </p:cNvSpPr>
          <p:nvPr/>
        </p:nvSpPr>
        <p:spPr>
          <a:xfrm>
            <a:off x="932496" y="1129437"/>
            <a:ext cx="10327008" cy="38997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So far we have examined only one predictor at the time. Next lecture we will see how to use multiple predictors together and evaluate the significance of each predictor when cofounding effects are present. </a:t>
            </a:r>
          </a:p>
          <a:p>
            <a:pPr marL="342900" indent="-342900">
              <a:buFont typeface="Arial" charset="0"/>
              <a:buChar char="•"/>
            </a:pPr>
            <a:endParaRPr lang="en-US" sz="2400" dirty="0"/>
          </a:p>
        </p:txBody>
      </p:sp>
    </p:spTree>
    <p:extLst>
      <p:ext uri="{BB962C8B-B14F-4D97-AF65-F5344CB8AC3E}">
        <p14:creationId xmlns:p14="http://schemas.microsoft.com/office/powerpoint/2010/main" val="150784699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Lecture1_Introduction_kNNRegressio</Template>
  <TotalTime>17981</TotalTime>
  <Words>4226</Words>
  <Application>Microsoft Macintosh PowerPoint</Application>
  <PresentationFormat>Widescreen</PresentationFormat>
  <Paragraphs>835</Paragraphs>
  <Slides>92</Slides>
  <Notes>31</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Cambria Math</vt:lpstr>
      <vt:lpstr>Karla</vt:lpstr>
      <vt:lpstr>Mangal</vt:lpstr>
      <vt:lpstr>GEC_template</vt:lpstr>
      <vt:lpstr>Lecture 1b: Linear Regression </vt:lpstr>
      <vt:lpstr>Lecture Outline  </vt:lpstr>
      <vt:lpstr>Lecture Outline  </vt:lpstr>
      <vt:lpstr>Linear Models</vt:lpstr>
      <vt:lpstr>Linear Regression</vt:lpstr>
      <vt:lpstr>Lecture Outline  </vt:lpstr>
      <vt:lpstr>Linear Regression </vt:lpstr>
      <vt:lpstr>Linear Regression </vt:lpstr>
      <vt:lpstr>Linear Regression </vt:lpstr>
      <vt:lpstr>Linear Regression </vt:lpstr>
      <vt:lpstr>Inference for Linear Regression</vt:lpstr>
      <vt:lpstr>Inference for Linear Regression</vt:lpstr>
      <vt:lpstr>Estimate of the regression coefficients: brute force</vt:lpstr>
      <vt:lpstr>Estimate of the regression coefficients: exact method </vt:lpstr>
      <vt:lpstr>PowerPoint Presentation</vt:lpstr>
      <vt:lpstr>Estimate of the regression coefficients:  Gradient Descent </vt:lpstr>
      <vt:lpstr>Estimate of the regression coefficients:  Gradient Descent </vt:lpstr>
      <vt:lpstr>Estimate of the regression coefficients:  Gradient Descent </vt:lpstr>
      <vt:lpstr>Estimate of the regression coefficients:  Gradient Descent </vt:lpstr>
      <vt:lpstr>Gradient Descent: Considerations (cont) </vt:lpstr>
      <vt:lpstr>Lecture Outline  </vt:lpstr>
      <vt:lpstr>Interpretation of Predictors</vt:lpstr>
      <vt:lpstr>Confidence intervals for the predictors estimates  </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PowerPoint Presentation</vt:lpstr>
      <vt:lpstr>Lecture Outline  </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Confidence intervals for the predictors estimates: Standard Errors</vt:lpstr>
      <vt:lpstr>Confidence intervals for the predictors estimates: Standard Errors</vt:lpstr>
      <vt:lpstr>Standard Errors</vt:lpstr>
      <vt:lpstr>Standard Errors</vt:lpstr>
      <vt:lpstr>Standard Errors</vt:lpstr>
      <vt:lpstr>Standard Errors</vt:lpstr>
      <vt:lpstr>Standard Errors</vt:lpstr>
      <vt:lpstr>Lecture Outline  </vt:lpstr>
      <vt:lpstr>Interpretation of Predictors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Importance of predictors</vt:lpstr>
      <vt:lpstr>Importance of predictors</vt:lpstr>
      <vt:lpstr>Importance of predictors</vt:lpstr>
      <vt:lpstr>PowerPoint Presentation</vt:lpstr>
      <vt:lpstr>Hypothesis testing</vt:lpstr>
      <vt:lpstr>Hypothesis testing</vt:lpstr>
      <vt:lpstr>Hypothesis testing</vt:lpstr>
      <vt:lpstr>Lecture Outline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Confidence in predicting y ̂</vt:lpstr>
      <vt:lpstr>Confidence in predicting y ̂</vt:lpstr>
      <vt:lpstr>What’s next?</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545</cp:revision>
  <cp:lastPrinted>2018-05-11T23:31:28Z</cp:lastPrinted>
  <dcterms:created xsi:type="dcterms:W3CDTF">2018-04-18T18:49:01Z</dcterms:created>
  <dcterms:modified xsi:type="dcterms:W3CDTF">2019-06-09T02:11:04Z</dcterms:modified>
</cp:coreProperties>
</file>